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9" r:id="rId2"/>
    <p:sldId id="276" r:id="rId3"/>
    <p:sldId id="282" r:id="rId4"/>
    <p:sldId id="286" r:id="rId5"/>
    <p:sldId id="285" r:id="rId6"/>
    <p:sldId id="293" r:id="rId7"/>
    <p:sldId id="297" r:id="rId8"/>
    <p:sldId id="296" r:id="rId9"/>
    <p:sldId id="298" r:id="rId10"/>
    <p:sldId id="288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368" userDrawn="1">
          <p15:clr>
            <a:srgbClr val="A4A3A4"/>
          </p15:clr>
        </p15:guide>
        <p15:guide id="4" orient="horz" pos="4088" userDrawn="1">
          <p15:clr>
            <a:srgbClr val="A4A3A4"/>
          </p15:clr>
        </p15:guide>
        <p15:guide id="5" pos="7491" userDrawn="1">
          <p15:clr>
            <a:srgbClr val="A4A3A4"/>
          </p15:clr>
        </p15:guide>
        <p15:guide id="6" pos="189" userDrawn="1">
          <p15:clr>
            <a:srgbClr val="A4A3A4"/>
          </p15:clr>
        </p15:guide>
        <p15:guide id="7" pos="3840" userDrawn="1">
          <p15:clr>
            <a:srgbClr val="F26B43"/>
          </p15:clr>
        </p15:guide>
        <p15:guide id="8" orient="horz" pos="2183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D57E"/>
    <a:srgbClr val="ED4B39"/>
    <a:srgbClr val="8C1B1B"/>
    <a:srgbClr val="F7824C"/>
    <a:srgbClr val="832D30"/>
    <a:srgbClr val="F2784B"/>
    <a:srgbClr val="FCF5E0"/>
    <a:srgbClr val="FDF9ED"/>
    <a:srgbClr val="FFFFFF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6" autoAdjust="0"/>
    <p:restoredTop sz="95026" autoAdjust="0"/>
  </p:normalViewPr>
  <p:slideViewPr>
    <p:cSldViewPr snapToGrid="0" showGuides="1">
      <p:cViewPr varScale="1">
        <p:scale>
          <a:sx n="72" d="100"/>
          <a:sy n="72" d="100"/>
        </p:scale>
        <p:origin x="490" y="72"/>
      </p:cViewPr>
      <p:guideLst>
        <p:guide orient="horz" pos="368"/>
        <p:guide orient="horz" pos="4088"/>
        <p:guide pos="7491"/>
        <p:guide pos="189"/>
        <p:guide pos="3840"/>
        <p:guide orient="horz"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0"/>
    <c:plotArea>
      <c:layout/>
      <c:radarChart>
        <c:radarStyle val="marker"/>
        <c:varyColors val="0"/>
        <c:ser>
          <c:idx val="0"/>
          <c:order val="0"/>
          <c:spPr>
            <a:ln w="31750" cap="rnd">
              <a:solidFill>
                <a:srgbClr val="8C1B1B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공격력</c:v>
                </c:pt>
                <c:pt idx="1">
                  <c:v>체력/방어력</c:v>
                </c:pt>
                <c:pt idx="2">
                  <c:v>유틸성</c:v>
                </c:pt>
                <c:pt idx="3">
                  <c:v>공격 범위</c:v>
                </c:pt>
                <c:pt idx="4">
                  <c:v>조작 난이도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40</c:v>
                </c:pt>
                <c:pt idx="1">
                  <c:v>30</c:v>
                </c:pt>
                <c:pt idx="2">
                  <c:v>35</c:v>
                </c:pt>
                <c:pt idx="3">
                  <c:v>40</c:v>
                </c:pt>
                <c:pt idx="4">
                  <c:v>35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A1E5-4DE8-A550-72C81A9476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04028992"/>
        <c:axId val="1504029952"/>
      </c:radarChart>
      <c:catAx>
        <c:axId val="1504028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0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페이퍼로지 5 Medium" pitchFamily="2" charset="-127"/>
                <a:ea typeface="페이퍼로지 5 Medium" pitchFamily="2" charset="-127"/>
                <a:cs typeface="+mn-cs"/>
              </a:defRPr>
            </a:pPr>
            <a:endParaRPr lang="ko-KR"/>
          </a:p>
        </c:txPr>
        <c:crossAx val="1504029952"/>
        <c:crosses val="autoZero"/>
        <c:auto val="1"/>
        <c:lblAlgn val="ctr"/>
        <c:lblOffset val="100"/>
        <c:noMultiLvlLbl val="0"/>
      </c:catAx>
      <c:valAx>
        <c:axId val="1504029952"/>
        <c:scaling>
          <c:orientation val="minMax"/>
          <c:max val="50"/>
          <c:min val="10"/>
        </c:scaling>
        <c:delete val="1"/>
        <c:axPos val="l"/>
        <c:majorGridlines>
          <c:spPr>
            <a:ln w="6350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504028992"/>
        <c:crosses val="autoZero"/>
        <c:crossBetween val="between"/>
        <c:minorUnit val="1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E76A-2BDC-4BD6-BDC6-9219C309F24F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1C35-1309-4C9B-813E-A47C1B0ACE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60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965ED-47D0-04E1-A2B5-CA14E1EA9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2ABEB6-C5E5-70CC-0187-7EAAAF5627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ACBC1E-F9FE-B9C1-D88B-F3C1F61F3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D4CED6-AB6D-7082-3D7A-F570EB4098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448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2C4AE-F24A-8A21-C9EA-E7D6557A3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EB5CD77-9589-D262-BA61-62DE247F16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694BBD0-60B7-AF7B-D55B-02A842EE8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5C968-9F7B-2543-97A6-B7FAE05092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696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4CA41-D7BB-B914-430C-17897DD203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A51DB23-61DC-E7D6-4643-0DBFC75D81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BE84C68-F4A5-A6C8-E881-E7E501F73E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647BB26-6BB5-B78A-5F7C-2CDF8D3646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125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40D85-6EEA-3590-D04A-15084B6D7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D54441-54F1-27D8-BE46-0FEB7F2919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1AED695-8BB7-9B05-B63B-A09B031364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893C64-C0A6-6E2D-3099-66AF8F6DC2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902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EF931-3A36-51A8-4590-5C64169E7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AE7D36C-14A5-4857-83D3-56506C6F33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055C417-B6E4-8BFF-6EE8-88ABBC316A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3F8AD3-735D-066C-9E4E-3603A45D15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42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9249A-14B0-6B1A-D9E7-C59471630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0D1D557-8048-6A48-9F76-F039722D44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6488CC5-31AC-8859-6770-3ACBEAD8B1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EFC7B2-36BA-67C5-5F92-78C725CA58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6971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3EC04-6E89-8E46-3969-1C239A2E6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330B87A-86CB-D474-2678-1C292449CB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E2B3530-1018-3945-6927-9E965277E1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BC8B83-C00E-A795-69E3-979D1A49FE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35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B6EA7-9303-ED25-B505-FB3BCDBFF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C14979A-6BED-383F-8662-AE6CE224B2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23EB172-495A-6899-647A-8FDDF36A48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57EA3A-EF23-4712-1A5E-E0CA2D6C86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235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microsoft.com/office/2007/relationships/hdphoto" Target="../media/hdphoto4.wdp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2401A0-A0C1-BEBA-9015-2D921CD5D24D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75">
            <a:extLst>
              <a:ext uri="{FF2B5EF4-FFF2-40B4-BE49-F238E27FC236}">
                <a16:creationId xmlns:a16="http://schemas.microsoft.com/office/drawing/2014/main" id="{9AF7C54B-05DA-6B07-DCC9-AC7CC48153F9}"/>
              </a:ext>
            </a:extLst>
          </p:cNvPr>
          <p:cNvSpPr txBox="1"/>
          <p:nvPr/>
        </p:nvSpPr>
        <p:spPr>
          <a:xfrm>
            <a:off x="8172443" y="1366436"/>
            <a:ext cx="232948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 마크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 이름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외형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어떤 전투를 하는 지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조작 난이도는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어떤지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스탯은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어떤지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체방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계수 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아이덴티티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기본 아이덴티티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 각인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1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 각인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2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두 직각 별 메인 스탯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두 직각의 차이점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스타일의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변화ㅁ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023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505E4-7524-07AF-6821-BE3F141CA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2" name="그룹 1031">
            <a:extLst>
              <a:ext uri="{FF2B5EF4-FFF2-40B4-BE49-F238E27FC236}">
                <a16:creationId xmlns:a16="http://schemas.microsoft.com/office/drawing/2014/main" id="{4EDA7F0D-597A-E31D-BF47-D7B0F1DE57E1}"/>
              </a:ext>
            </a:extLst>
          </p:cNvPr>
          <p:cNvGrpSpPr/>
          <p:nvPr/>
        </p:nvGrpSpPr>
        <p:grpSpPr>
          <a:xfrm>
            <a:off x="9894116" y="155864"/>
            <a:ext cx="1976305" cy="283068"/>
            <a:chOff x="9894116" y="155864"/>
            <a:chExt cx="1976305" cy="2830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4909E6-390A-5F3F-A455-8F1C91C6A6C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85D086B4-90F9-C669-12F5-92185268CD3B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99582F67-5F5E-B548-B2FC-5F32BE9901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D31EA0DC-1742-B2A4-0D31-C7F00D7912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19C1543-7042-2443-022C-827AD7F87090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E3E0CF7-7E71-BB41-4C39-B546154A9368}"/>
              </a:ext>
            </a:extLst>
          </p:cNvPr>
          <p:cNvGrpSpPr/>
          <p:nvPr/>
        </p:nvGrpSpPr>
        <p:grpSpPr>
          <a:xfrm>
            <a:off x="936400" y="1817448"/>
            <a:ext cx="10319202" cy="3223104"/>
            <a:chOff x="936400" y="1817448"/>
            <a:chExt cx="10319202" cy="322310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767E88B-98BA-4C62-E0D0-135729A0F07D}"/>
                </a:ext>
              </a:extLst>
            </p:cNvPr>
            <p:cNvGrpSpPr/>
            <p:nvPr/>
          </p:nvGrpSpPr>
          <p:grpSpPr>
            <a:xfrm>
              <a:off x="936400" y="1817448"/>
              <a:ext cx="2194560" cy="3223104"/>
              <a:chOff x="936400" y="1817448"/>
              <a:chExt cx="2194560" cy="3223104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23B15798-2507-B4A9-3CF9-4257203F6C7C}"/>
                  </a:ext>
                </a:extLst>
              </p:cNvPr>
              <p:cNvSpPr/>
              <p:nvPr/>
            </p:nvSpPr>
            <p:spPr>
              <a:xfrm>
                <a:off x="937863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37CA23AA-E3C5-C7B5-98AE-2BB37291A9B5}"/>
                  </a:ext>
                </a:extLst>
              </p:cNvPr>
              <p:cNvSpPr/>
              <p:nvPr/>
            </p:nvSpPr>
            <p:spPr>
              <a:xfrm>
                <a:off x="1874864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1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74C22E9B-2A97-8B56-E6E3-3D62814AA6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6400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다이아몬드 14">
                <a:extLst>
                  <a:ext uri="{FF2B5EF4-FFF2-40B4-BE49-F238E27FC236}">
                    <a16:creationId xmlns:a16="http://schemas.microsoft.com/office/drawing/2014/main" id="{19A4859F-C344-E5DA-40EC-960F9FE35C98}"/>
                  </a:ext>
                </a:extLst>
              </p:cNvPr>
              <p:cNvSpPr/>
              <p:nvPr/>
            </p:nvSpPr>
            <p:spPr>
              <a:xfrm>
                <a:off x="1967640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" name="그림 15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F4BABF40-E9D7-0280-021D-E5A0FF6BD1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76481" y="2283108"/>
                <a:ext cx="914399" cy="914399"/>
              </a:xfrm>
              <a:prstGeom prst="ellipse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B607145-D909-2D62-1C4C-2D5EF3AC38F5}"/>
                  </a:ext>
                </a:extLst>
              </p:cNvPr>
              <p:cNvSpPr txBox="1"/>
              <p:nvPr/>
            </p:nvSpPr>
            <p:spPr>
              <a:xfrm>
                <a:off x="1587084" y="4133044"/>
                <a:ext cx="89319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기획 의도</a:t>
                </a: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기대 효과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A14A585-C783-F11A-5422-C736CED63528}"/>
                  </a:ext>
                </a:extLst>
              </p:cNvPr>
              <p:cNvSpPr txBox="1"/>
              <p:nvPr/>
            </p:nvSpPr>
            <p:spPr>
              <a:xfrm>
                <a:off x="1774289" y="3300781"/>
                <a:ext cx="518782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개요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F89D4075-25E6-66CB-E7B5-DFE440AA7089}"/>
                  </a:ext>
                </a:extLst>
              </p:cNvPr>
              <p:cNvSpPr/>
              <p:nvPr/>
            </p:nvSpPr>
            <p:spPr>
              <a:xfrm>
                <a:off x="1576480" y="2289895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D6C0D16-8E0A-9171-FD55-501733121E8E}"/>
                </a:ext>
              </a:extLst>
            </p:cNvPr>
            <p:cNvGrpSpPr/>
            <p:nvPr/>
          </p:nvGrpSpPr>
          <p:grpSpPr>
            <a:xfrm>
              <a:off x="3644614" y="1817448"/>
              <a:ext cx="2194560" cy="3223104"/>
              <a:chOff x="3644614" y="1817448"/>
              <a:chExt cx="2194560" cy="3223104"/>
            </a:xfrm>
          </p:grpSpPr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29224520-A4DC-1084-46A5-9D8E3239C152}"/>
                  </a:ext>
                </a:extLst>
              </p:cNvPr>
              <p:cNvSpPr/>
              <p:nvPr/>
            </p:nvSpPr>
            <p:spPr>
              <a:xfrm>
                <a:off x="3646077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6FCD1708-39DA-957E-EAF7-8F6F0AFBB75A}"/>
                  </a:ext>
                </a:extLst>
              </p:cNvPr>
              <p:cNvSpPr/>
              <p:nvPr/>
            </p:nvSpPr>
            <p:spPr>
              <a:xfrm>
                <a:off x="4583078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2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B448DA9E-26D4-3E8E-2991-C5F56906D9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44614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0DFABAAA-66FF-DC42-EB66-033E0C920597}"/>
                  </a:ext>
                </a:extLst>
              </p:cNvPr>
              <p:cNvSpPr/>
              <p:nvPr/>
            </p:nvSpPr>
            <p:spPr>
              <a:xfrm>
                <a:off x="4675854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3DD386C-DD1B-7BA8-919F-59C33CFE7851}"/>
                  </a:ext>
                </a:extLst>
              </p:cNvPr>
              <p:cNvSpPr txBox="1"/>
              <p:nvPr/>
            </p:nvSpPr>
            <p:spPr>
              <a:xfrm>
                <a:off x="4239192" y="4130697"/>
                <a:ext cx="1034257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소개 및 컨셉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아이덴티티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252594D-054E-95CB-0F09-F6A393E20F1C}"/>
                  </a:ext>
                </a:extLst>
              </p:cNvPr>
              <p:cNvSpPr txBox="1"/>
              <p:nvPr/>
            </p:nvSpPr>
            <p:spPr>
              <a:xfrm>
                <a:off x="4224419" y="3300781"/>
                <a:ext cx="1034950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클래스 소개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pic>
            <p:nvPicPr>
              <p:cNvPr id="23" name="그림 22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5F9639B8-6BAB-E465-0885-43778E9857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0476" t="-10476" r="-10476" b="-10476"/>
              <a:stretch/>
            </p:blipFill>
            <p:spPr>
              <a:xfrm>
                <a:off x="4284694" y="2270916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92AD1B18-D191-3A12-DCA0-C07C0232FAFB}"/>
                  </a:ext>
                </a:extLst>
              </p:cNvPr>
              <p:cNvSpPr/>
              <p:nvPr/>
            </p:nvSpPr>
            <p:spPr>
              <a:xfrm>
                <a:off x="4284694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4F91625-B9CA-6602-5FDF-A837A21F9BCB}"/>
                </a:ext>
              </a:extLst>
            </p:cNvPr>
            <p:cNvGrpSpPr/>
            <p:nvPr/>
          </p:nvGrpSpPr>
          <p:grpSpPr>
            <a:xfrm>
              <a:off x="6352828" y="1817448"/>
              <a:ext cx="2194560" cy="3223104"/>
              <a:chOff x="6352828" y="1817448"/>
              <a:chExt cx="2194560" cy="3223104"/>
            </a:xfrm>
          </p:grpSpPr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437FB320-4B6B-0317-F599-4F366116C1D0}"/>
                  </a:ext>
                </a:extLst>
              </p:cNvPr>
              <p:cNvSpPr/>
              <p:nvPr/>
            </p:nvSpPr>
            <p:spPr>
              <a:xfrm>
                <a:off x="6354291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6D9D609B-FF9A-57EB-56AE-80F390022893}"/>
                  </a:ext>
                </a:extLst>
              </p:cNvPr>
              <p:cNvSpPr/>
              <p:nvPr/>
            </p:nvSpPr>
            <p:spPr>
              <a:xfrm>
                <a:off x="7291292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3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EA8DFDE5-6F5E-3E2A-ABE9-7EC90CAF5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2828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다이아몬드 35">
                <a:extLst>
                  <a:ext uri="{FF2B5EF4-FFF2-40B4-BE49-F238E27FC236}">
                    <a16:creationId xmlns:a16="http://schemas.microsoft.com/office/drawing/2014/main" id="{DFE36DE9-6700-2139-4723-BF95E3AE7827}"/>
                  </a:ext>
                </a:extLst>
              </p:cNvPr>
              <p:cNvSpPr/>
              <p:nvPr/>
            </p:nvSpPr>
            <p:spPr>
              <a:xfrm>
                <a:off x="7384068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C28D169-4174-C45E-5E31-86525DE89A02}"/>
                  </a:ext>
                </a:extLst>
              </p:cNvPr>
              <p:cNvSpPr txBox="1"/>
              <p:nvPr/>
            </p:nvSpPr>
            <p:spPr>
              <a:xfrm>
                <a:off x="7074044" y="4130697"/>
                <a:ext cx="752129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도약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70CDC35-CA18-C50A-BD44-466D35C90862}"/>
                  </a:ext>
                </a:extLst>
              </p:cNvPr>
              <p:cNvSpPr txBox="1"/>
              <p:nvPr/>
            </p:nvSpPr>
            <p:spPr>
              <a:xfrm>
                <a:off x="6952671" y="3300781"/>
                <a:ext cx="994875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 err="1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아크패시브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781550F-A9D1-36DC-E0D4-61ED9B31E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800" t="-800" r="-800" b="-800"/>
              <a:stretch/>
            </p:blipFill>
            <p:spPr>
              <a:xfrm>
                <a:off x="6992908" y="2278134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494B467E-1D70-8088-3383-1A71D6AEEC32}"/>
                  </a:ext>
                </a:extLst>
              </p:cNvPr>
              <p:cNvSpPr/>
              <p:nvPr/>
            </p:nvSpPr>
            <p:spPr>
              <a:xfrm>
                <a:off x="6992908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15B5E58-E3EE-C5BF-9CB3-1D3A2D6E8637}"/>
                </a:ext>
              </a:extLst>
            </p:cNvPr>
            <p:cNvGrpSpPr/>
            <p:nvPr/>
          </p:nvGrpSpPr>
          <p:grpSpPr>
            <a:xfrm>
              <a:off x="9061042" y="1817448"/>
              <a:ext cx="2194560" cy="3223104"/>
              <a:chOff x="9061042" y="1817448"/>
              <a:chExt cx="2194560" cy="3223104"/>
            </a:xfrm>
          </p:grpSpPr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32DEC242-EE35-6413-50C8-3C2B3644E0D8}"/>
                  </a:ext>
                </a:extLst>
              </p:cNvPr>
              <p:cNvSpPr/>
              <p:nvPr/>
            </p:nvSpPr>
            <p:spPr>
              <a:xfrm>
                <a:off x="9062505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12B05CB3-F5A5-D78E-C2CF-A76247B3EA4A}"/>
                  </a:ext>
                </a:extLst>
              </p:cNvPr>
              <p:cNvSpPr/>
              <p:nvPr/>
            </p:nvSpPr>
            <p:spPr>
              <a:xfrm>
                <a:off x="9999506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4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6E980623-5130-3C3D-E315-28B58C2238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61042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다이아몬드 46">
                <a:extLst>
                  <a:ext uri="{FF2B5EF4-FFF2-40B4-BE49-F238E27FC236}">
                    <a16:creationId xmlns:a16="http://schemas.microsoft.com/office/drawing/2014/main" id="{BE9C1BD2-C209-9F25-7D26-FE4394E25828}"/>
                  </a:ext>
                </a:extLst>
              </p:cNvPr>
              <p:cNvSpPr/>
              <p:nvPr/>
            </p:nvSpPr>
            <p:spPr>
              <a:xfrm>
                <a:off x="10092282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8" name="그림 47">
                <a:extLst>
                  <a:ext uri="{FF2B5EF4-FFF2-40B4-BE49-F238E27FC236}">
                    <a16:creationId xmlns:a16="http://schemas.microsoft.com/office/drawing/2014/main" id="{2013AA76-61B3-1044-89FC-5D5EED1007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alphaModFix amt="50000"/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9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3500" t="-18500" r="-13500" b="-8500"/>
              <a:stretch/>
            </p:blipFill>
            <p:spPr>
              <a:xfrm>
                <a:off x="9701122" y="2268696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BA67289-7F66-7CD2-24B1-9D3AD1435B32}"/>
                  </a:ext>
                </a:extLst>
              </p:cNvPr>
              <p:cNvSpPr/>
              <p:nvPr/>
            </p:nvSpPr>
            <p:spPr>
              <a:xfrm>
                <a:off x="9701122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07E65D7-9AD8-3BBC-1AA5-5FF872979B1C}"/>
                  </a:ext>
                </a:extLst>
              </p:cNvPr>
              <p:cNvSpPr txBox="1"/>
              <p:nvPr/>
            </p:nvSpPr>
            <p:spPr>
              <a:xfrm>
                <a:off x="9450436" y="3976809"/>
                <a:ext cx="1415772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각성기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&amp;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초각성기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초각성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스킬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발화 스킬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/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강림 스킬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0E17203-1420-B845-575D-46EB89140388}"/>
                  </a:ext>
                </a:extLst>
              </p:cNvPr>
              <p:cNvSpPr txBox="1"/>
              <p:nvPr/>
            </p:nvSpPr>
            <p:spPr>
              <a:xfrm>
                <a:off x="9898931" y="3300781"/>
                <a:ext cx="518782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스킬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D064AC4-F77D-F561-D7D2-DE85F59CDB3D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54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5D193-688B-05C3-6422-44166BD38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5D808012-6BEA-6A32-BB85-CEB307390829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E3D8CF3-FFF3-4197-9AC1-E591161D951B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456BE6C-22C8-9248-6423-02AF57B9364B}"/>
              </a:ext>
            </a:extLst>
          </p:cNvPr>
          <p:cNvSpPr txBox="1"/>
          <p:nvPr/>
        </p:nvSpPr>
        <p:spPr>
          <a:xfrm>
            <a:off x="811315" y="155864"/>
            <a:ext cx="141497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(1) </a:t>
            </a: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6EFEB8-DF02-2FA4-18AA-FD079B94F7F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F32824C-098D-F165-2DE3-5E9AB69957B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A75C6B4A-5A29-969E-FBC1-BD585C7DE6F2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0137D281-4A12-3A7F-41A5-8844A22F23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26CADB9A-0BDF-D6A3-FD19-BF4C05E8155A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147FC507-1AC8-4A0F-7738-3DDFBDFB459F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FCD2FF66-17D3-549F-66AD-548DBB4D15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625C77A-55D4-2597-7C66-2E81678BF614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9C185AFB-AA28-D7CB-201E-7B9C1997A5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CB2C0815-BEDB-4679-B5B0-7D48F59C1D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B07E3318-E6CB-9DAF-D8F2-3A5DAA2CAA8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62B61D6F-A040-EFC5-FF2F-8DF98A798E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D0D7FC1C-A262-3253-0522-BC7E31CEDD6D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ED9DF74-2B32-67B1-7C93-4563772CD69C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D3D01E17-CC11-81BF-93BB-D822362100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E285D2B3-54F3-C6A1-B1A9-41C999247590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8EFB01F-C951-450E-2587-B281DB523588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BF5C6B5D-DE57-AE90-1A3A-9D69865128CD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1425A2E5-A400-18F5-882C-74484DE8F9AE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B36B3EBF-3D65-D1BA-B4EE-E819410E2F6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65DC04FB-2D8F-4AA7-9FA4-EEEBD20F00CE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188C9CFE-20E2-16F0-4D77-8EC0A48C0163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CDC4F3A-DA79-05E8-E4BC-9583218C7FAA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F0D360C-9C91-9426-75E2-94A4E1CAD6F3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740D6AB-8B1F-5BA5-0F8E-15D8A836128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F3EDE62C-C396-8A86-BDDF-B5DAF36F3A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9364069D-291C-99F9-BFB1-EDD76DB406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15CB8FB3-6BB5-B2A9-DE6F-CB5D29BE300E}"/>
              </a:ext>
            </a:extLst>
          </p:cNvPr>
          <p:cNvGrpSpPr/>
          <p:nvPr/>
        </p:nvGrpSpPr>
        <p:grpSpPr>
          <a:xfrm>
            <a:off x="294838" y="852150"/>
            <a:ext cx="2391610" cy="169277"/>
            <a:chOff x="300038" y="457598"/>
            <a:chExt cx="2391610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D0B12742-A49B-E852-587B-B80F300DC062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4E6244E-4A1E-34B8-3291-1BC8C47F16F8}"/>
                </a:ext>
              </a:extLst>
            </p:cNvPr>
            <p:cNvSpPr txBox="1"/>
            <p:nvPr/>
          </p:nvSpPr>
          <p:spPr>
            <a:xfrm>
              <a:off x="471488" y="457598"/>
              <a:ext cx="2220160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 은은히 느껴지는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69" name="그룹 168">
            <a:extLst>
              <a:ext uri="{FF2B5EF4-FFF2-40B4-BE49-F238E27FC236}">
                <a16:creationId xmlns:a16="http://schemas.microsoft.com/office/drawing/2014/main" id="{20E6A0CF-90B9-15F8-EDAA-2C34B637489C}"/>
              </a:ext>
            </a:extLst>
          </p:cNvPr>
          <p:cNvGrpSpPr/>
          <p:nvPr/>
        </p:nvGrpSpPr>
        <p:grpSpPr>
          <a:xfrm>
            <a:off x="320302" y="1200070"/>
            <a:ext cx="11551398" cy="2623424"/>
            <a:chOff x="320302" y="924226"/>
            <a:chExt cx="11551398" cy="2623424"/>
          </a:xfrm>
        </p:grpSpPr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8C3BD37C-8E54-F023-D37E-C5557AB603E6}"/>
                </a:ext>
              </a:extLst>
            </p:cNvPr>
            <p:cNvGrpSpPr/>
            <p:nvPr/>
          </p:nvGrpSpPr>
          <p:grpSpPr>
            <a:xfrm>
              <a:off x="320302" y="924226"/>
              <a:ext cx="5678672" cy="2623424"/>
              <a:chOff x="373533" y="796051"/>
              <a:chExt cx="5678672" cy="2623424"/>
            </a:xfrm>
          </p:grpSpPr>
          <p:sp>
            <p:nvSpPr>
              <p:cNvPr id="146" name="직사각형 145">
                <a:extLst>
                  <a:ext uri="{FF2B5EF4-FFF2-40B4-BE49-F238E27FC236}">
                    <a16:creationId xmlns:a16="http://schemas.microsoft.com/office/drawing/2014/main" id="{E713C309-0A3B-A0CA-E622-41B782672728}"/>
                  </a:ext>
                </a:extLst>
              </p:cNvPr>
              <p:cNvSpPr/>
              <p:nvPr/>
            </p:nvSpPr>
            <p:spPr>
              <a:xfrm>
                <a:off x="373533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6125B0-F495-9A7B-841F-B24911E7A32C}"/>
                  </a:ext>
                </a:extLst>
              </p:cNvPr>
              <p:cNvSpPr/>
              <p:nvPr/>
            </p:nvSpPr>
            <p:spPr>
              <a:xfrm>
                <a:off x="1006428" y="2502964"/>
                <a:ext cx="500088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4" name="그림 93">
                <a:extLst>
                  <a:ext uri="{FF2B5EF4-FFF2-40B4-BE49-F238E27FC236}">
                    <a16:creationId xmlns:a16="http://schemas.microsoft.com/office/drawing/2014/main" id="{291DB646-7ADC-7F3B-9370-5D214DC12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64970" y="2652114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96" name="그림 95" descr="예술이(가) 표시된 사진&#10;&#10;자동 생성된 설명">
                <a:extLst>
                  <a:ext uri="{FF2B5EF4-FFF2-40B4-BE49-F238E27FC236}">
                    <a16:creationId xmlns:a16="http://schemas.microsoft.com/office/drawing/2014/main" id="{85D9D4E2-731F-F1F1-C3E6-5FF9E837EC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13797" y="2652114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98" name="그림 97" descr="양초, 예술이(가) 표시된 사진&#10;&#10;자동 생성된 설명">
                <a:extLst>
                  <a:ext uri="{FF2B5EF4-FFF2-40B4-BE49-F238E27FC236}">
                    <a16:creationId xmlns:a16="http://schemas.microsoft.com/office/drawing/2014/main" id="{A0A9AC64-A55E-8AAB-4105-D9F590A9A0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88592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6" name="그림 5" descr="의류, 만화 영화, 가상의 캐릭터, 코스튬이(가) 표시된 사진&#10;&#10;자동 생성된 설명">
                <a:extLst>
                  <a:ext uri="{FF2B5EF4-FFF2-40B4-BE49-F238E27FC236}">
                    <a16:creationId xmlns:a16="http://schemas.microsoft.com/office/drawing/2014/main" id="{895B6E7B-DF38-2A2C-4135-169084D7F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6" r="6576"/>
              <a:stretch/>
            </p:blipFill>
            <p:spPr>
              <a:xfrm>
                <a:off x="418427" y="1222839"/>
                <a:ext cx="1587591" cy="2173827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B6C1BF6-2EAD-1248-0A90-EFA96387BB35}"/>
                  </a:ext>
                </a:extLst>
              </p:cNvPr>
              <p:cNvSpPr txBox="1"/>
              <p:nvPr/>
            </p:nvSpPr>
            <p:spPr>
              <a:xfrm>
                <a:off x="2815612" y="876011"/>
                <a:ext cx="7986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도화가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F8E3148-DD31-71C3-AC06-05C1DB2E7646}"/>
                  </a:ext>
                </a:extLst>
              </p:cNvPr>
              <p:cNvSpPr txBox="1"/>
              <p:nvPr/>
            </p:nvSpPr>
            <p:spPr>
              <a:xfrm>
                <a:off x="3186673" y="1520625"/>
                <a:ext cx="803425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cxnSp>
            <p:nvCxnSpPr>
              <p:cNvPr id="48" name="연결선: 꺾임 47">
                <a:extLst>
                  <a:ext uri="{FF2B5EF4-FFF2-40B4-BE49-F238E27FC236}">
                    <a16:creationId xmlns:a16="http://schemas.microsoft.com/office/drawing/2014/main" id="{DB5C800E-78B8-9C06-0AFE-784A367958E7}"/>
                  </a:ext>
                </a:extLst>
              </p:cNvPr>
              <p:cNvCxnSpPr>
                <a:cxnSpLocks/>
                <a:stCxn id="39" idx="1"/>
                <a:endCxn id="94" idx="0"/>
              </p:cNvCxnSpPr>
              <p:nvPr/>
            </p:nvCxnSpPr>
            <p:spPr>
              <a:xfrm rot="10800000" flipV="1">
                <a:off x="2657579" y="1643736"/>
                <a:ext cx="529094" cy="1008378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01610779-D22C-7E42-0CA0-5372587441D7}"/>
                  </a:ext>
                </a:extLst>
              </p:cNvPr>
              <p:cNvCxnSpPr>
                <a:cxnSpLocks/>
                <a:stCxn id="98" idx="0"/>
                <a:endCxn id="96" idx="0"/>
              </p:cNvCxnSpPr>
              <p:nvPr/>
            </p:nvCxnSpPr>
            <p:spPr>
              <a:xfrm rot="16200000" flipH="1">
                <a:off x="4493407" y="2039115"/>
                <a:ext cx="1583" cy="1224414"/>
              </a:xfrm>
              <a:prstGeom prst="bentConnector3">
                <a:avLst>
                  <a:gd name="adj1" fmla="val -14440935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4F99B158-92D8-0C79-CD42-E199F757C5C6}"/>
                  </a:ext>
                </a:extLst>
              </p:cNvPr>
              <p:cNvCxnSpPr>
                <a:cxnSpLocks/>
                <a:stCxn id="39" idx="3"/>
                <a:endCxn id="64" idx="0"/>
              </p:cNvCxnSpPr>
              <p:nvPr/>
            </p:nvCxnSpPr>
            <p:spPr>
              <a:xfrm>
                <a:off x="3990098" y="1643736"/>
                <a:ext cx="504101" cy="777887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34A2996C-36B8-B1AE-BD8F-5960902C2942}"/>
                  </a:ext>
                </a:extLst>
              </p:cNvPr>
              <p:cNvSpPr/>
              <p:nvPr/>
            </p:nvSpPr>
            <p:spPr>
              <a:xfrm>
                <a:off x="4445877" y="242162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D8A596A-1056-6606-5B79-969BA43878DE}"/>
                  </a:ext>
                </a:extLst>
              </p:cNvPr>
              <p:cNvSpPr txBox="1"/>
              <p:nvPr/>
            </p:nvSpPr>
            <p:spPr>
              <a:xfrm>
                <a:off x="3900697" y="1990280"/>
                <a:ext cx="1252266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꽃이 피어나는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EDC40BBA-374A-22CA-9EE5-2C9D80194F94}"/>
                  </a:ext>
                </a:extLst>
              </p:cNvPr>
              <p:cNvSpPr/>
              <p:nvPr/>
            </p:nvSpPr>
            <p:spPr>
              <a:xfrm>
                <a:off x="2116422" y="1990280"/>
                <a:ext cx="1087377" cy="3693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CDE84C9B-5FBD-2CC6-CCDE-243238D36DFF}"/>
                  </a:ext>
                </a:extLst>
              </p:cNvPr>
              <p:cNvSpPr txBox="1"/>
              <p:nvPr/>
            </p:nvSpPr>
            <p:spPr>
              <a:xfrm>
                <a:off x="1968144" y="1990280"/>
                <a:ext cx="1385316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 노드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직업각인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)]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만개</a:t>
                </a:r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grpSp>
          <p:nvGrpSpPr>
            <p:cNvPr id="154" name="그룹 153">
              <a:extLst>
                <a:ext uri="{FF2B5EF4-FFF2-40B4-BE49-F238E27FC236}">
                  <a16:creationId xmlns:a16="http://schemas.microsoft.com/office/drawing/2014/main" id="{063CA945-D2CF-DE0A-8A80-55B494E55B47}"/>
                </a:ext>
              </a:extLst>
            </p:cNvPr>
            <p:cNvGrpSpPr/>
            <p:nvPr/>
          </p:nvGrpSpPr>
          <p:grpSpPr>
            <a:xfrm>
              <a:off x="6193028" y="924226"/>
              <a:ext cx="5678672" cy="2623424"/>
              <a:chOff x="6133870" y="796051"/>
              <a:chExt cx="5678672" cy="2623424"/>
            </a:xfrm>
          </p:grpSpPr>
          <p:sp>
            <p:nvSpPr>
              <p:cNvPr id="153" name="직사각형 152">
                <a:extLst>
                  <a:ext uri="{FF2B5EF4-FFF2-40B4-BE49-F238E27FC236}">
                    <a16:creationId xmlns:a16="http://schemas.microsoft.com/office/drawing/2014/main" id="{85DFDA8D-CBFA-95C5-3703-79A9C1E74768}"/>
                  </a:ext>
                </a:extLst>
              </p:cNvPr>
              <p:cNvSpPr/>
              <p:nvPr/>
            </p:nvSpPr>
            <p:spPr>
              <a:xfrm>
                <a:off x="6133870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직사각형 151">
                <a:extLst>
                  <a:ext uri="{FF2B5EF4-FFF2-40B4-BE49-F238E27FC236}">
                    <a16:creationId xmlns:a16="http://schemas.microsoft.com/office/drawing/2014/main" id="{652AEC38-FE75-0D32-C369-496C63C084B8}"/>
                  </a:ext>
                </a:extLst>
              </p:cNvPr>
              <p:cNvSpPr/>
              <p:nvPr/>
            </p:nvSpPr>
            <p:spPr>
              <a:xfrm>
                <a:off x="6934200" y="2502964"/>
                <a:ext cx="483937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C3264CA5-612A-77D7-E836-CE5D103106C4}"/>
                  </a:ext>
                </a:extLst>
              </p:cNvPr>
              <p:cNvSpPr txBox="1"/>
              <p:nvPr/>
            </p:nvSpPr>
            <p:spPr>
              <a:xfrm>
                <a:off x="8512183" y="859203"/>
                <a:ext cx="92204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기상술사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20" name="그림 19" descr="만화 영화, 댄스이(가) 표시된 사진&#10;&#10;자동 생성된 설명">
                <a:extLst>
                  <a:ext uri="{FF2B5EF4-FFF2-40B4-BE49-F238E27FC236}">
                    <a16:creationId xmlns:a16="http://schemas.microsoft.com/office/drawing/2014/main" id="{9EA72AA0-B056-E1B9-EEA9-2898FB1C99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442" t="2273" r="39226" b="5838"/>
              <a:stretch/>
            </p:blipFill>
            <p:spPr>
              <a:xfrm>
                <a:off x="6203330" y="944123"/>
                <a:ext cx="1470355" cy="2423968"/>
              </a:xfrm>
              <a:prstGeom prst="rect">
                <a:avLst/>
              </a:prstGeom>
            </p:spPr>
          </p:pic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E2E9455-B920-A9C4-AE54-B8EA30272E94}"/>
                  </a:ext>
                </a:extLst>
              </p:cNvPr>
              <p:cNvSpPr txBox="1"/>
              <p:nvPr/>
            </p:nvSpPr>
            <p:spPr>
              <a:xfrm>
                <a:off x="9299723" y="1503817"/>
                <a:ext cx="886781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79" name="그림 78" descr="스크린샷, 댄스, 예술이(가) 표시된 사진&#10;&#10;자동 생성된 설명">
                <a:extLst>
                  <a:ext uri="{FF2B5EF4-FFF2-40B4-BE49-F238E27FC236}">
                    <a16:creationId xmlns:a16="http://schemas.microsoft.com/office/drawing/2014/main" id="{EE5F0E8F-CA57-7323-05B8-B3B0885D37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88598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3" name="그림 82" descr="스크린샷, 일렉트릭 블루, 다채로움이(가) 표시된 사진&#10;&#10;자동 생성된 설명">
                <a:extLst>
                  <a:ext uri="{FF2B5EF4-FFF2-40B4-BE49-F238E27FC236}">
                    <a16:creationId xmlns:a16="http://schemas.microsoft.com/office/drawing/2014/main" id="{B106349B-3394-355B-AC6B-60F778E80F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03046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5" name="그림 84" descr="예술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4B21119B-A152-ABEE-6B22-FA809DAEA3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81374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7" name="그림 86" descr="예술, 페인팅, 사진 액자이(가) 표시된 사진&#10;&#10;자동 생성된 설명">
                <a:extLst>
                  <a:ext uri="{FF2B5EF4-FFF2-40B4-BE49-F238E27FC236}">
                    <a16:creationId xmlns:a16="http://schemas.microsoft.com/office/drawing/2014/main" id="{DD691986-57CF-5608-6089-52FB0E5707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74150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2" name="그림 101" descr="나비, 사람, 빛이(가) 표시된 사진&#10;&#10;자동 생성된 설명">
                <a:extLst>
                  <a:ext uri="{FF2B5EF4-FFF2-40B4-BE49-F238E27FC236}">
                    <a16:creationId xmlns:a16="http://schemas.microsoft.com/office/drawing/2014/main" id="{394663EA-27BA-5862-08BE-3CBB9C6244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95822" y="2650531"/>
                <a:ext cx="586800" cy="586800"/>
              </a:xfrm>
              <a:prstGeom prst="rect">
                <a:avLst/>
              </a:prstGeom>
            </p:spPr>
          </p:pic>
          <p:cxnSp>
            <p:nvCxnSpPr>
              <p:cNvPr id="103" name="연결선: 꺾임 102">
                <a:extLst>
                  <a:ext uri="{FF2B5EF4-FFF2-40B4-BE49-F238E27FC236}">
                    <a16:creationId xmlns:a16="http://schemas.microsoft.com/office/drawing/2014/main" id="{AFE17765-33BE-83B3-A236-79E3A6667229}"/>
                  </a:ext>
                </a:extLst>
              </p:cNvPr>
              <p:cNvCxnSpPr>
                <a:cxnSpLocks/>
                <a:stCxn id="83" idx="0"/>
                <a:endCxn id="79" idx="0"/>
              </p:cNvCxnSpPr>
              <p:nvPr/>
            </p:nvCxnSpPr>
            <p:spPr>
              <a:xfrm rot="5400000" flipH="1" flipV="1">
                <a:off x="8589222" y="1757755"/>
                <a:ext cx="12700" cy="1785552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연결선: 꺾임 108">
                <a:extLst>
                  <a:ext uri="{FF2B5EF4-FFF2-40B4-BE49-F238E27FC236}">
                    <a16:creationId xmlns:a16="http://schemas.microsoft.com/office/drawing/2014/main" id="{1B4622C8-52EC-C35A-6101-052BDDB6755A}"/>
                  </a:ext>
                </a:extLst>
              </p:cNvPr>
              <p:cNvCxnSpPr>
                <a:cxnSpLocks/>
                <a:stCxn id="85" idx="0"/>
                <a:endCxn id="87" idx="0"/>
              </p:cNvCxnSpPr>
              <p:nvPr/>
            </p:nvCxnSpPr>
            <p:spPr>
              <a:xfrm rot="5400000" flipH="1" flipV="1">
                <a:off x="10821162" y="2204143"/>
                <a:ext cx="12700" cy="892776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연결선: 꺾임 111">
                <a:extLst>
                  <a:ext uri="{FF2B5EF4-FFF2-40B4-BE49-F238E27FC236}">
                    <a16:creationId xmlns:a16="http://schemas.microsoft.com/office/drawing/2014/main" id="{1D8D3C7A-D8CB-83A1-D6C5-4D9E608F6231}"/>
                  </a:ext>
                </a:extLst>
              </p:cNvPr>
              <p:cNvCxnSpPr>
                <a:cxnSpLocks/>
                <a:stCxn id="102" idx="0"/>
                <a:endCxn id="76" idx="1"/>
              </p:cNvCxnSpPr>
              <p:nvPr/>
            </p:nvCxnSpPr>
            <p:spPr>
              <a:xfrm rot="5400000" flipH="1" flipV="1">
                <a:off x="8432671" y="1783480"/>
                <a:ext cx="1023603" cy="710501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CCB3EB74-BBD9-7E8A-48F1-9E5BE167F46E}"/>
                  </a:ext>
                </a:extLst>
              </p:cNvPr>
              <p:cNvSpPr/>
              <p:nvPr/>
            </p:nvSpPr>
            <p:spPr>
              <a:xfrm>
                <a:off x="8654404" y="2372034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10CE4FD9-9258-BEDA-641A-5713B3098E33}"/>
                  </a:ext>
                </a:extLst>
              </p:cNvPr>
              <p:cNvSpPr/>
              <p:nvPr/>
            </p:nvSpPr>
            <p:spPr>
              <a:xfrm>
                <a:off x="10767727" y="241140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1" name="연결선: 꺾임 130">
                <a:extLst>
                  <a:ext uri="{FF2B5EF4-FFF2-40B4-BE49-F238E27FC236}">
                    <a16:creationId xmlns:a16="http://schemas.microsoft.com/office/drawing/2014/main" id="{BFD4FE2F-A450-C0B4-FB08-89FAB2C594F3}"/>
                  </a:ext>
                </a:extLst>
              </p:cNvPr>
              <p:cNvCxnSpPr>
                <a:cxnSpLocks/>
                <a:stCxn id="124" idx="0"/>
                <a:endCxn id="76" idx="3"/>
              </p:cNvCxnSpPr>
              <p:nvPr/>
            </p:nvCxnSpPr>
            <p:spPr>
              <a:xfrm rot="16200000" flipV="1">
                <a:off x="10109040" y="1704393"/>
                <a:ext cx="784475" cy="629545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4A60C53E-AA73-9D3E-8F87-56BF33E2A1FC}"/>
                  </a:ext>
                </a:extLst>
              </p:cNvPr>
              <p:cNvSpPr txBox="1"/>
              <p:nvPr/>
            </p:nvSpPr>
            <p:spPr>
              <a:xfrm>
                <a:off x="7709813" y="1973472"/>
                <a:ext cx="1758815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날씨와 관련 있는 스킬들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F8FCC589-B964-3A45-A4AF-68FA37B604AA}"/>
                  </a:ext>
                </a:extLst>
              </p:cNvPr>
              <p:cNvSpPr txBox="1"/>
              <p:nvPr/>
            </p:nvSpPr>
            <p:spPr>
              <a:xfrm>
                <a:off x="10384121" y="1973472"/>
                <a:ext cx="886781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시원한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3225727-ABF3-8DF3-8586-55E78B7D570F}"/>
              </a:ext>
            </a:extLst>
          </p:cNvPr>
          <p:cNvGrpSpPr/>
          <p:nvPr/>
        </p:nvGrpSpPr>
        <p:grpSpPr>
          <a:xfrm>
            <a:off x="2011028" y="4609491"/>
            <a:ext cx="8169944" cy="1157750"/>
            <a:chOff x="2126556" y="4329609"/>
            <a:chExt cx="8169944" cy="115775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38FADEB-9A5B-4634-073A-7E11369F79F2}"/>
                </a:ext>
              </a:extLst>
            </p:cNvPr>
            <p:cNvSpPr/>
            <p:nvPr/>
          </p:nvSpPr>
          <p:spPr>
            <a:xfrm>
              <a:off x="2126556" y="4329609"/>
              <a:ext cx="8169944" cy="115775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8C1B1B"/>
              </a:solidFill>
              <a:prstDash val="solid"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133ACC2-0D8D-84DF-6D22-3D20A5CA4FBB}"/>
                </a:ext>
              </a:extLst>
            </p:cNvPr>
            <p:cNvSpPr txBox="1"/>
            <p:nvPr/>
          </p:nvSpPr>
          <p:spPr>
            <a:xfrm>
              <a:off x="2789758" y="4585319"/>
              <a:ext cx="6843541" cy="646331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스페셜리스트는 자연과 소통하는 컨셉의 클래스입니다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 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‘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봄을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‘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기상술사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 여름을 떠올리게 하는 분위기를 가지고 있습니다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pPr algn="ctr"/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algn="ctr"/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따라서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스페셜리스트의</a:t>
              </a:r>
              <a:r>
                <a:rPr lang="ko-KR" altLang="en-US" sz="1200" dirty="0">
                  <a:solidFill>
                    <a:srgbClr val="F2784B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신규 클래스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 스킬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이펙트 등으로 </a:t>
              </a:r>
              <a:r>
                <a:rPr lang="en-US" altLang="ko-KR" sz="16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“</a:t>
              </a:r>
              <a:r>
                <a:rPr lang="ko-KR" altLang="en-US" sz="1600" dirty="0">
                  <a:solidFill>
                    <a:srgbClr val="F2784B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</a:t>
              </a:r>
              <a:r>
                <a:rPr lang="en-US" altLang="ko-KR" sz="16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”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의 분위기를 선사하는 클래스입니다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3412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CD6F38-1D6D-12E7-33E9-8BBEDDB7C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C282251-CEC3-C68B-9480-4CF628C96F82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CB384305-0363-3DC7-91A7-5CD0C40BDBFD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EFA34440-54AC-EDFE-24EE-96EEB6E3D32F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593B1CA-10C4-A50F-FEED-4B7A0E869322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19C90DCA-3392-A9E4-2EF2-BE7A9881B0E2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A3D7F1CA-4B1B-81BD-D1A4-57BBBF7165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4F49A45D-4485-7A6A-7584-46979F1273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9F1DAE-577B-3E90-2382-2C2E0BAC6F5E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EAD5ADBD-91AB-966E-E84B-6BD615BDC7B4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D5353BAF-13C7-DC55-2AB3-05093961075E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05C1EF1D-B78A-4772-B3A8-85C93E972B0D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D6843946-DE79-710A-5EEC-126CCF4FBA0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17EF958C-E0BB-F54C-2B4A-F48B7F9D0445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6CD0D97C-9A71-368D-EA25-5B119ABA32D9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3BD62202-FF5D-C0D7-115A-E36998C87D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618FE50D-96B5-BDAF-142B-D2EA97F988A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B09B6634-99F5-55E7-0DCA-83FE00934F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7325ED42-64E5-696D-BB3A-313390DE42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FCB923A6-EB96-99A8-3E7D-AEF643763F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906DD6E7-550C-D0CC-90A0-DE62B05E20E3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3D4DF646-FE53-20FE-E913-ABA0EF5B01B9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44408777-547B-4861-31B6-F329FB40F2FC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D3426394-7F2F-71D5-3F1E-6F31E21C7498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4B9987E7-7284-9908-0C34-DD9AF4E2631A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33A04E9B-AD6A-A28A-FAB5-608F126DA87C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BBA3A0-3A02-0880-62B4-26ADEE65BF58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21C84EB-52C5-B197-6D45-17BA866F9026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3D28D27-49E7-FD93-5F0F-9A905228A960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26FF355-1A5E-BF43-5A7D-281078B59989}"/>
              </a:ext>
            </a:extLst>
          </p:cNvPr>
          <p:cNvGrpSpPr/>
          <p:nvPr/>
        </p:nvGrpSpPr>
        <p:grpSpPr>
          <a:xfrm>
            <a:off x="294838" y="852150"/>
            <a:ext cx="2545498" cy="169277"/>
            <a:chOff x="300038" y="457598"/>
            <a:chExt cx="2545498" cy="16927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D6BD64-BE83-6EFC-BB80-DC36A8C7A9EB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9FE583C-6956-5017-FCE3-0BDCEAA3AEAE}"/>
                </a:ext>
              </a:extLst>
            </p:cNvPr>
            <p:cNvSpPr txBox="1"/>
            <p:nvPr/>
          </p:nvSpPr>
          <p:spPr>
            <a:xfrm>
              <a:off x="471488" y="457598"/>
              <a:ext cx="2374048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자연의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불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을 다루고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영혼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과 소통하는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02AA2C-DC04-0CD8-D20E-E5D217A5C418}"/>
              </a:ext>
            </a:extLst>
          </p:cNvPr>
          <p:cNvSpPr txBox="1"/>
          <p:nvPr/>
        </p:nvSpPr>
        <p:spPr>
          <a:xfrm>
            <a:off x="811315" y="155864"/>
            <a:ext cx="141497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(1) </a:t>
            </a: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4E7F2FA-9311-2CC9-B5EF-3C3E432D4D8B}"/>
              </a:ext>
            </a:extLst>
          </p:cNvPr>
          <p:cNvSpPr/>
          <p:nvPr/>
        </p:nvSpPr>
        <p:spPr>
          <a:xfrm>
            <a:off x="320302" y="1200070"/>
            <a:ext cx="5678672" cy="40370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C700A4B-0768-D85E-4F2D-8CF7FD126A41}"/>
              </a:ext>
            </a:extLst>
          </p:cNvPr>
          <p:cNvGrpSpPr/>
          <p:nvPr/>
        </p:nvGrpSpPr>
        <p:grpSpPr>
          <a:xfrm>
            <a:off x="2446943" y="1280030"/>
            <a:ext cx="1425390" cy="733164"/>
            <a:chOff x="2446943" y="1280030"/>
            <a:chExt cx="1425390" cy="73316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536C4F1-E5E4-F05B-6D9E-C11427184E16}"/>
                </a:ext>
              </a:extLst>
            </p:cNvPr>
            <p:cNvSpPr txBox="1"/>
            <p:nvPr/>
          </p:nvSpPr>
          <p:spPr>
            <a:xfrm>
              <a:off x="2883761" y="1280030"/>
              <a:ext cx="5517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불 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CC838C0-8BB8-54A5-7DEB-0DD98AA639F1}"/>
                </a:ext>
              </a:extLst>
            </p:cNvPr>
            <p:cNvSpPr txBox="1"/>
            <p:nvPr/>
          </p:nvSpPr>
          <p:spPr>
            <a:xfrm>
              <a:off x="2446943" y="1566918"/>
              <a:ext cx="1425390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4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대 원소 중 하나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endParaRPr lang="en-US" altLang="ko-KR" sz="3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붉은빛 불꽃의 이펙트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DF7A1EC-00F1-79A8-3A18-0FF591F58FD0}"/>
              </a:ext>
            </a:extLst>
          </p:cNvPr>
          <p:cNvSpPr txBox="1"/>
          <p:nvPr/>
        </p:nvSpPr>
        <p:spPr>
          <a:xfrm>
            <a:off x="1700395" y="4068859"/>
            <a:ext cx="671979" cy="2308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</a:p>
        </p:txBody>
      </p:sp>
      <p:sp>
        <p:nvSpPr>
          <p:cNvPr id="49" name="이등변 삼각형 48">
            <a:extLst>
              <a:ext uri="{FF2B5EF4-FFF2-40B4-BE49-F238E27FC236}">
                <a16:creationId xmlns:a16="http://schemas.microsoft.com/office/drawing/2014/main" id="{02A3FE7F-4758-5189-79FB-D64EF2708B6F}"/>
              </a:ext>
            </a:extLst>
          </p:cNvPr>
          <p:cNvSpPr/>
          <p:nvPr/>
        </p:nvSpPr>
        <p:spPr>
          <a:xfrm>
            <a:off x="1608873" y="4141564"/>
            <a:ext cx="91522" cy="78898"/>
          </a:xfrm>
          <a:prstGeom prst="triangle">
            <a:avLst/>
          </a:prstGeom>
          <a:solidFill>
            <a:srgbClr val="F2784B"/>
          </a:solidFill>
          <a:ln w="6350"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D6FDA60E-FE5A-1A45-BA5E-35DDF1E1142B}"/>
              </a:ext>
            </a:extLst>
          </p:cNvPr>
          <p:cNvSpPr/>
          <p:nvPr/>
        </p:nvSpPr>
        <p:spPr>
          <a:xfrm>
            <a:off x="3945179" y="4141564"/>
            <a:ext cx="91522" cy="78898"/>
          </a:xfrm>
          <a:prstGeom prst="triangle">
            <a:avLst/>
          </a:prstGeom>
          <a:solidFill>
            <a:srgbClr val="F2784B"/>
          </a:solidFill>
          <a:ln w="6350"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ED442AB-12D5-B0E0-5287-19E98F38F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1474" y="2067541"/>
            <a:ext cx="1256708" cy="188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4368D606-181C-6CD1-8ACF-1D269AB2BD13}"/>
              </a:ext>
            </a:extLst>
          </p:cNvPr>
          <p:cNvSpPr txBox="1"/>
          <p:nvPr/>
        </p:nvSpPr>
        <p:spPr>
          <a:xfrm>
            <a:off x="4036701" y="4068859"/>
            <a:ext cx="444352" cy="2308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9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CCEA615-F8DA-0F09-96BD-6030FAC47E9D}"/>
              </a:ext>
            </a:extLst>
          </p:cNvPr>
          <p:cNvSpPr txBox="1"/>
          <p:nvPr/>
        </p:nvSpPr>
        <p:spPr>
          <a:xfrm>
            <a:off x="1386560" y="4749534"/>
            <a:ext cx="35461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무기로 사용하며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사슴형태의 불의 정령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소환합니다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F4CC184C-3D82-EFB8-8712-3630A7AFC33E}"/>
              </a:ext>
            </a:extLst>
          </p:cNvPr>
          <p:cNvCxnSpPr>
            <a:cxnSpLocks/>
          </p:cNvCxnSpPr>
          <p:nvPr/>
        </p:nvCxnSpPr>
        <p:spPr>
          <a:xfrm>
            <a:off x="320302" y="4491992"/>
            <a:ext cx="5678672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6350">
            <a:gradFill flip="none" rotWithShape="1">
              <a:gsLst>
                <a:gs pos="0">
                  <a:srgbClr val="F2D57E"/>
                </a:gs>
                <a:gs pos="40000">
                  <a:srgbClr val="F2D57E">
                    <a:alpha val="70000"/>
                  </a:srgbClr>
                </a:gs>
                <a:gs pos="70000">
                  <a:srgbClr val="F2D57E">
                    <a:alpha val="20000"/>
                  </a:srgbClr>
                </a:gs>
                <a:gs pos="100000">
                  <a:srgbClr val="F2D57E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55AE4731-69EC-3EB9-B767-D57D7F7256BD}"/>
              </a:ext>
            </a:extLst>
          </p:cNvPr>
          <p:cNvGrpSpPr/>
          <p:nvPr/>
        </p:nvGrpSpPr>
        <p:grpSpPr>
          <a:xfrm>
            <a:off x="6193026" y="1200070"/>
            <a:ext cx="5678672" cy="4037013"/>
            <a:chOff x="6193026" y="1200070"/>
            <a:chExt cx="5678672" cy="403701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61EA0B9-E173-9ED4-A436-7681145130DB}"/>
                </a:ext>
              </a:extLst>
            </p:cNvPr>
            <p:cNvGrpSpPr/>
            <p:nvPr/>
          </p:nvGrpSpPr>
          <p:grpSpPr>
            <a:xfrm>
              <a:off x="6193026" y="1200070"/>
              <a:ext cx="5678672" cy="4037013"/>
              <a:chOff x="6143220" y="1200070"/>
              <a:chExt cx="5678672" cy="4037013"/>
            </a:xfrm>
          </p:grpSpPr>
          <p:grpSp>
            <p:nvGrpSpPr>
              <p:cNvPr id="86" name="그룹 85">
                <a:extLst>
                  <a:ext uri="{FF2B5EF4-FFF2-40B4-BE49-F238E27FC236}">
                    <a16:creationId xmlns:a16="http://schemas.microsoft.com/office/drawing/2014/main" id="{81CFD5DA-0A30-6617-885C-E86898ED3092}"/>
                  </a:ext>
                </a:extLst>
              </p:cNvPr>
              <p:cNvGrpSpPr/>
              <p:nvPr/>
            </p:nvGrpSpPr>
            <p:grpSpPr>
              <a:xfrm>
                <a:off x="6143220" y="1200070"/>
                <a:ext cx="5678672" cy="4037013"/>
                <a:chOff x="6213291" y="1200070"/>
                <a:chExt cx="5678672" cy="4037013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6CF2B8D-0248-EFB6-E403-056A1EFFB466}"/>
                    </a:ext>
                  </a:extLst>
                </p:cNvPr>
                <p:cNvSpPr/>
                <p:nvPr/>
              </p:nvSpPr>
              <p:spPr>
                <a:xfrm>
                  <a:off x="6213291" y="1200070"/>
                  <a:ext cx="5678672" cy="40370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glow rad="38100">
                    <a:srgbClr val="F2D57E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36" name="그룹 35">
                  <a:extLst>
                    <a:ext uri="{FF2B5EF4-FFF2-40B4-BE49-F238E27FC236}">
                      <a16:creationId xmlns:a16="http://schemas.microsoft.com/office/drawing/2014/main" id="{03105315-54B5-8219-D1AA-06B522302F91}"/>
                    </a:ext>
                  </a:extLst>
                </p:cNvPr>
                <p:cNvGrpSpPr/>
                <p:nvPr/>
              </p:nvGrpSpPr>
              <p:grpSpPr>
                <a:xfrm>
                  <a:off x="8339932" y="1280030"/>
                  <a:ext cx="1425390" cy="740859"/>
                  <a:chOff x="8320183" y="1280030"/>
                  <a:chExt cx="1425390" cy="740859"/>
                </a:xfrm>
              </p:grpSpPr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DBCB5410-4B95-82BA-855E-CED542846714}"/>
                      </a:ext>
                    </a:extLst>
                  </p:cNvPr>
                  <p:cNvSpPr txBox="1"/>
                  <p:nvPr/>
                </p:nvSpPr>
                <p:spPr>
                  <a:xfrm>
                    <a:off x="8710514" y="1280030"/>
                    <a:ext cx="644728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altLang="ko-KR" sz="1100" dirty="0">
                        <a:latin typeface="페이퍼로지 6 SemiBold" pitchFamily="2" charset="-127"/>
                        <a:ea typeface="페이퍼로지 6 SemiBold" pitchFamily="2" charset="-127"/>
                        <a:cs typeface="Pretendard Variable Medium" panose="02000003000000020004" pitchFamily="2" charset="-127"/>
                      </a:rPr>
                      <a:t>&lt; </a:t>
                    </a:r>
                    <a:r>
                      <a:rPr lang="ko-KR" altLang="en-US" sz="1100" dirty="0">
                        <a:latin typeface="페이퍼로지 6 SemiBold" pitchFamily="2" charset="-127"/>
                        <a:ea typeface="페이퍼로지 6 SemiBold" pitchFamily="2" charset="-127"/>
                        <a:cs typeface="Pretendard Variable Medium" panose="02000003000000020004" pitchFamily="2" charset="-127"/>
                      </a:rPr>
                      <a:t>영혼</a:t>
                    </a:r>
                    <a:r>
                      <a:rPr lang="en-US" altLang="ko-KR" sz="1100" dirty="0">
                        <a:latin typeface="페이퍼로지 6 SemiBold" pitchFamily="2" charset="-127"/>
                        <a:ea typeface="페이퍼로지 6 SemiBold" pitchFamily="2" charset="-127"/>
                        <a:cs typeface="Pretendard Variable Medium" panose="02000003000000020004" pitchFamily="2" charset="-127"/>
                      </a:rPr>
                      <a:t>&gt;</a:t>
                    </a:r>
                    <a:endParaRPr lang="en-US" altLang="ko-KR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1CEBDA8A-E882-76D9-FF32-5B11C15EDB2D}"/>
                      </a:ext>
                    </a:extLst>
                  </p:cNvPr>
                  <p:cNvSpPr txBox="1"/>
                  <p:nvPr/>
                </p:nvSpPr>
                <p:spPr>
                  <a:xfrm>
                    <a:off x="8320183" y="1559224"/>
                    <a:ext cx="1425390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171450" indent="-171450">
                      <a:buFont typeface="Wingdings" panose="05000000000000000000" pitchFamily="2" charset="2"/>
                      <a:buChar char="ü"/>
                    </a:pPr>
                    <a:r>
                      <a:rPr lang="ko-KR" altLang="en-US" sz="1000" dirty="0"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자연을 떠도는 영혼</a:t>
                    </a:r>
                    <a:endParaRPr lang="en-US" altLang="ko-KR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  <a:p>
                    <a:endParaRPr lang="en-US" altLang="ko-KR" sz="3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  <a:p>
                    <a:pPr marL="171450" indent="-171450">
                      <a:buFont typeface="Wingdings" panose="05000000000000000000" pitchFamily="2" charset="2"/>
                      <a:buChar char="ü"/>
                    </a:pPr>
                    <a:r>
                      <a:rPr lang="ko-KR" altLang="en-US" sz="1000" dirty="0"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푸른빛 불꽃의 이펙트</a:t>
                    </a:r>
                    <a:endParaRPr lang="en-US" altLang="ko-KR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99C5C20A-4801-F45F-2D5D-1006327327D5}"/>
                    </a:ext>
                  </a:extLst>
                </p:cNvPr>
                <p:cNvSpPr txBox="1"/>
                <p:nvPr/>
              </p:nvSpPr>
              <p:spPr>
                <a:xfrm>
                  <a:off x="7447060" y="4749534"/>
                  <a:ext cx="3211135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‘</a:t>
                  </a:r>
                  <a:r>
                    <a:rPr lang="ko-KR" altLang="en-US" sz="1000" dirty="0" err="1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청령</a:t>
                  </a:r>
                  <a:r>
                    <a:rPr lang="en-US" altLang="ko-KR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’</a:t>
                  </a:r>
                  <a:r>
                    <a:rPr lang="en-US" altLang="ko-KR" sz="900" dirty="0">
                      <a:solidFill>
                        <a:schemeClr val="bg1">
                          <a:lumMod val="50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chemeClr val="bg1">
                          <a:lumMod val="50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신성한 기운을 가진 영혼</a:t>
                  </a:r>
                  <a:r>
                    <a:rPr lang="en-US" altLang="ko-KR" sz="900" dirty="0">
                      <a:solidFill>
                        <a:schemeClr val="bg1">
                          <a:lumMod val="50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)</a:t>
                  </a:r>
                  <a:r>
                    <a:rPr lang="ko-KR" altLang="en-US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들이 캐릭터를 통해 강림합니다</a:t>
                  </a:r>
                  <a:r>
                    <a:rPr lang="en-US" altLang="ko-KR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.</a:t>
                  </a:r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0AD48A26-1BA7-9ADE-5A90-59C5D3FCAF34}"/>
                    </a:ext>
                  </a:extLst>
                </p:cNvPr>
                <p:cNvGrpSpPr/>
                <p:nvPr/>
              </p:nvGrpSpPr>
              <p:grpSpPr>
                <a:xfrm>
                  <a:off x="7347060" y="2233071"/>
                  <a:ext cx="3411133" cy="1716192"/>
                  <a:chOff x="7361342" y="2104133"/>
                  <a:chExt cx="3411133" cy="1716192"/>
                </a:xfrm>
              </p:grpSpPr>
              <p:pic>
                <p:nvPicPr>
                  <p:cNvPr id="42" name="그림 41" descr="CG 아트워크, 스크린샷, 예술이(가) 표시된 사진&#10;&#10;자동 생성된 설명">
                    <a:extLst>
                      <a:ext uri="{FF2B5EF4-FFF2-40B4-BE49-F238E27FC236}">
                        <a16:creationId xmlns:a16="http://schemas.microsoft.com/office/drawing/2014/main" id="{5CCC530A-BC01-CACD-C50E-A73F2A785F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8757" b="33285"/>
                  <a:stretch/>
                </p:blipFill>
                <p:spPr>
                  <a:xfrm>
                    <a:off x="8941428" y="2105666"/>
                    <a:ext cx="1831047" cy="1714659"/>
                  </a:xfrm>
                  <a:prstGeom prst="rect">
                    <a:avLst/>
                  </a:prstGeom>
                </p:spPr>
              </p:pic>
              <p:pic>
                <p:nvPicPr>
                  <p:cNvPr id="48" name="그림 47" descr="만화 영화, 스크린샷, 예술, 마조렐 블루이(가) 표시된 사진&#10;&#10;자동 생성된 설명">
                    <a:extLst>
                      <a:ext uri="{FF2B5EF4-FFF2-40B4-BE49-F238E27FC236}">
                        <a16:creationId xmlns:a16="http://schemas.microsoft.com/office/drawing/2014/main" id="{69F2BE60-EE57-D249-657C-5FCD87F4AAB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5709" b="21341"/>
                  <a:stretch/>
                </p:blipFill>
                <p:spPr>
                  <a:xfrm>
                    <a:off x="7361342" y="2104133"/>
                    <a:ext cx="1329189" cy="1716192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FA831650-8104-C3D1-0515-A25AD3DA6DB8}"/>
                    </a:ext>
                  </a:extLst>
                </p:cNvPr>
                <p:cNvSpPr txBox="1"/>
                <p:nvPr/>
              </p:nvSpPr>
              <p:spPr>
                <a:xfrm>
                  <a:off x="8702062" y="4068859"/>
                  <a:ext cx="671979" cy="230832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r>
                    <a:rPr lang="en-US" altLang="ko-KR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‘</a:t>
                  </a:r>
                  <a:r>
                    <a:rPr lang="ko-KR" altLang="en-US" sz="900" dirty="0" err="1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청령</a:t>
                  </a:r>
                  <a:r>
                    <a:rPr lang="en-US" altLang="ko-KR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’ </a:t>
                  </a:r>
                  <a:r>
                    <a:rPr lang="ko-KR" altLang="en-US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예시</a:t>
                  </a:r>
                  <a:endParaRPr lang="en-US" altLang="ko-KR" sz="9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F5E1BF21-F778-5EA4-5FEA-32E9976C5B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43220" y="4491992"/>
                <a:ext cx="5678672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6350">
                <a:gradFill flip="none" rotWithShape="1">
                  <a:gsLst>
                    <a:gs pos="0">
                      <a:srgbClr val="F2D57E"/>
                    </a:gs>
                    <a:gs pos="40000">
                      <a:srgbClr val="F2D57E">
                        <a:alpha val="70000"/>
                      </a:srgbClr>
                    </a:gs>
                    <a:gs pos="70000">
                      <a:srgbClr val="F2D57E">
                        <a:alpha val="20000"/>
                      </a:srgbClr>
                    </a:gs>
                    <a:gs pos="100000">
                      <a:srgbClr val="F2D57E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D2FB027F-3C17-3967-297D-4AD253471E87}"/>
                </a:ext>
              </a:extLst>
            </p:cNvPr>
            <p:cNvSpPr/>
            <p:nvPr/>
          </p:nvSpPr>
          <p:spPr>
            <a:xfrm>
              <a:off x="8609161" y="4141564"/>
              <a:ext cx="91522" cy="78898"/>
            </a:xfrm>
            <a:prstGeom prst="triangle">
              <a:avLst/>
            </a:prstGeom>
            <a:solidFill>
              <a:srgbClr val="F2784B"/>
            </a:solidFill>
            <a:ln w="6350">
              <a:solidFill>
                <a:srgbClr val="8C1B1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1" name="그림 30" descr="램프, 전구, 정물 사진, 빛이(가) 표시된 사진&#10;&#10;자동 생성된 설명">
            <a:extLst>
              <a:ext uri="{FF2B5EF4-FFF2-40B4-BE49-F238E27FC236}">
                <a16:creationId xmlns:a16="http://schemas.microsoft.com/office/drawing/2014/main" id="{43845858-33B1-611E-EE31-3BAC1C05AF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56" y="2525576"/>
            <a:ext cx="1090367" cy="14311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041036B-E3E1-2DF5-50C9-B872841416CC}"/>
              </a:ext>
            </a:extLst>
          </p:cNvPr>
          <p:cNvSpPr txBox="1"/>
          <p:nvPr/>
        </p:nvSpPr>
        <p:spPr>
          <a:xfrm>
            <a:off x="3287379" y="5772392"/>
            <a:ext cx="56172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스타일 간단하게 추가</a:t>
            </a:r>
            <a:r>
              <a:rPr lang="en-US" altLang="ko-KR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뒤에 내용이 궁금하게</a:t>
            </a:r>
            <a:endParaRPr lang="en-US" altLang="ko-KR" sz="2000" dirty="0">
              <a:effectLst>
                <a:glow rad="127000">
                  <a:srgbClr val="F2D57E"/>
                </a:glow>
              </a:effectLst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169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F2E20E-BE5D-1B6E-CE98-25D201116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직사각형 97">
            <a:extLst>
              <a:ext uri="{FF2B5EF4-FFF2-40B4-BE49-F238E27FC236}">
                <a16:creationId xmlns:a16="http://schemas.microsoft.com/office/drawing/2014/main" id="{253DD6B8-AE12-DB1E-F550-65A91FA9F85B}"/>
              </a:ext>
            </a:extLst>
          </p:cNvPr>
          <p:cNvSpPr/>
          <p:nvPr/>
        </p:nvSpPr>
        <p:spPr>
          <a:xfrm>
            <a:off x="6216864" y="3211906"/>
            <a:ext cx="5497503" cy="270791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302B4827-FEB0-512F-83CA-C8BB5646E0E3}"/>
              </a:ext>
            </a:extLst>
          </p:cNvPr>
          <p:cNvGrpSpPr/>
          <p:nvPr/>
        </p:nvGrpSpPr>
        <p:grpSpPr>
          <a:xfrm>
            <a:off x="6339129" y="3071611"/>
            <a:ext cx="2185200" cy="246221"/>
            <a:chOff x="606113" y="948116"/>
            <a:chExt cx="2185200" cy="246221"/>
          </a:xfrm>
          <a:effectLst/>
        </p:grpSpPr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180C4C4F-BBAE-FBD7-0BB4-E3595858F80D}"/>
                </a:ext>
              </a:extLst>
            </p:cNvPr>
            <p:cNvSpPr/>
            <p:nvPr/>
          </p:nvSpPr>
          <p:spPr>
            <a:xfrm>
              <a:off x="606113" y="948826"/>
              <a:ext cx="2185200" cy="244800"/>
            </a:xfrm>
            <a:prstGeom prst="rect">
              <a:avLst/>
            </a:prstGeom>
            <a:solidFill>
              <a:srgbClr val="F2D57E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F146252D-679B-7BBD-6219-E675B88E55C8}"/>
                </a:ext>
              </a:extLst>
            </p:cNvPr>
            <p:cNvSpPr txBox="1"/>
            <p:nvPr/>
          </p:nvSpPr>
          <p:spPr>
            <a:xfrm>
              <a:off x="678242" y="948116"/>
              <a:ext cx="2040943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높은 성장 체감을 통한 재화 소비 유도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5CAA5F-E852-20B0-28C1-5A50267665CC}"/>
              </a:ext>
            </a:extLst>
          </p:cNvPr>
          <p:cNvSpPr/>
          <p:nvPr/>
        </p:nvSpPr>
        <p:spPr>
          <a:xfrm>
            <a:off x="422303" y="3211906"/>
            <a:ext cx="5497503" cy="270791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74FC668-8E89-BE5E-8842-2CC84AF68714}"/>
              </a:ext>
            </a:extLst>
          </p:cNvPr>
          <p:cNvGrpSpPr/>
          <p:nvPr/>
        </p:nvGrpSpPr>
        <p:grpSpPr>
          <a:xfrm>
            <a:off x="544568" y="3071611"/>
            <a:ext cx="1933200" cy="246221"/>
            <a:chOff x="728379" y="1010408"/>
            <a:chExt cx="1933200" cy="24622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EE3A64F-EAE8-9193-5C2D-35D284F7558C}"/>
                </a:ext>
              </a:extLst>
            </p:cNvPr>
            <p:cNvSpPr/>
            <p:nvPr/>
          </p:nvSpPr>
          <p:spPr>
            <a:xfrm>
              <a:off x="728379" y="1011118"/>
              <a:ext cx="1933200" cy="244800"/>
            </a:xfrm>
            <a:prstGeom prst="rect">
              <a:avLst/>
            </a:prstGeom>
            <a:solidFill>
              <a:srgbClr val="F2D57E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4027EA0-9DB6-77AF-F5DC-AA003490FB06}"/>
                </a:ext>
              </a:extLst>
            </p:cNvPr>
            <p:cNvSpPr txBox="1"/>
            <p:nvPr/>
          </p:nvSpPr>
          <p:spPr>
            <a:xfrm>
              <a:off x="801145" y="1010408"/>
              <a:ext cx="17876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새로운 매력을 통한 유저 층 확보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E9C1AA4E-E7B0-D603-4688-4B50A0A83606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50251D9-B68A-F29B-17F6-5CD330B4214B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D7E3D0B-7823-1E28-7073-401662D9D469}"/>
              </a:ext>
            </a:extLst>
          </p:cNvPr>
          <p:cNvSpPr txBox="1"/>
          <p:nvPr/>
        </p:nvSpPr>
        <p:spPr>
          <a:xfrm>
            <a:off x="811315" y="155864"/>
            <a:ext cx="1979510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(2) </a:t>
            </a: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기대 효과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4F022E43-DC63-08C9-5786-ED1D793B4BBE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11353F1-85A0-5237-D834-42C9B0C639C0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B982A1E0-0295-874C-CAD8-75CF7AE02CE4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F858ED8C-DA59-EC3D-E97D-B94D884A11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1F1C1562-164D-5EA5-1D6F-864472F0B07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BFEB2837-98B6-119D-F684-E68000A55403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EA672206-8AF4-98B0-7017-9EF26E03C0A6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D2B96419-D5DB-377E-E2D5-1A9AA6A432B5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2620EA68-CDF3-8EB5-5056-6320D7AE6329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E42A435C-BD8B-F8A2-512A-1D5F5AAAFC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4B25B7C8-52BF-7855-A3C8-107C1D464FC9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71861128-F72A-BBF8-696D-A9448633B087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B5DDF69B-72DC-0F50-37E1-73844CD39F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152B0F49-DE0E-3A39-1838-90C1E7DE39D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09D2B26B-B2CB-7017-F7A4-DE3B4886EF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4EB8E67A-8FD0-9AA2-2C39-386C008CC4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344F7121-819D-3374-BA2E-142677BFFE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CC09F3F9-9ED1-AA20-2616-F9E1BBE97C4D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638DEDE5-36AA-B7A8-8018-160A3C8D4D76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209CDEAF-5D17-4113-4E73-D4F0E71289AF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8471DA10-D348-C475-5A4C-EAE521BB35E1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ABEAEF53-FE65-4308-9662-E0D985277846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16B572DB-FEF4-995B-76D6-B89E820A3CF3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6BCA53-5FB6-A279-3FC2-282C251AFFE7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0B65935-A649-6676-EF2B-9703DD6763F7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D2B352C-330A-02B8-26A0-F76FF37B0FC4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91FE18BE-CDE9-3EE1-6BAE-A238595EB34B}"/>
              </a:ext>
            </a:extLst>
          </p:cNvPr>
          <p:cNvGrpSpPr/>
          <p:nvPr/>
        </p:nvGrpSpPr>
        <p:grpSpPr>
          <a:xfrm>
            <a:off x="6216864" y="1107045"/>
            <a:ext cx="5497503" cy="1342226"/>
            <a:chOff x="6216864" y="937466"/>
            <a:chExt cx="5497503" cy="1342226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C7D76731-F069-613B-167E-DA0B90E40082}"/>
                </a:ext>
              </a:extLst>
            </p:cNvPr>
            <p:cNvGrpSpPr/>
            <p:nvPr/>
          </p:nvGrpSpPr>
          <p:grpSpPr>
            <a:xfrm>
              <a:off x="6216864" y="937466"/>
              <a:ext cx="5497503" cy="1342226"/>
              <a:chOff x="6216864" y="937466"/>
              <a:chExt cx="5497503" cy="1342226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12A75F04-C512-E4DB-89F8-708CE260B02B}"/>
                  </a:ext>
                </a:extLst>
              </p:cNvPr>
              <p:cNvSpPr/>
              <p:nvPr/>
            </p:nvSpPr>
            <p:spPr>
              <a:xfrm>
                <a:off x="6216864" y="1077761"/>
                <a:ext cx="5497503" cy="12019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53835A5A-7188-89AE-4CE6-A4F46ED027D8}"/>
                  </a:ext>
                </a:extLst>
              </p:cNvPr>
              <p:cNvGrpSpPr/>
              <p:nvPr/>
            </p:nvGrpSpPr>
            <p:grpSpPr>
              <a:xfrm>
                <a:off x="6339129" y="937466"/>
                <a:ext cx="1681200" cy="246221"/>
                <a:chOff x="606113" y="948116"/>
                <a:chExt cx="1681200" cy="246221"/>
              </a:xfrm>
              <a:effectLst/>
            </p:grpSpPr>
            <p:sp>
              <p:nvSpPr>
                <p:cNvPr id="35" name="직사각형 34">
                  <a:extLst>
                    <a:ext uri="{FF2B5EF4-FFF2-40B4-BE49-F238E27FC236}">
                      <a16:creationId xmlns:a16="http://schemas.microsoft.com/office/drawing/2014/main" id="{535239DB-B5E3-1E7C-B3A2-D412F1AE34AA}"/>
                    </a:ext>
                  </a:extLst>
                </p:cNvPr>
                <p:cNvSpPr/>
                <p:nvPr/>
              </p:nvSpPr>
              <p:spPr>
                <a:xfrm>
                  <a:off x="606113" y="948826"/>
                  <a:ext cx="1681200" cy="244800"/>
                </a:xfrm>
                <a:prstGeom prst="rect">
                  <a:avLst/>
                </a:prstGeom>
                <a:solidFill>
                  <a:srgbClr val="F2D57E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113B2962-6312-C660-4FFD-57EA8C0FE3C3}"/>
                    </a:ext>
                  </a:extLst>
                </p:cNvPr>
                <p:cNvSpPr txBox="1"/>
                <p:nvPr/>
              </p:nvSpPr>
              <p:spPr>
                <a:xfrm>
                  <a:off x="677608" y="948116"/>
                  <a:ext cx="1537600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r>
                    <a:rPr lang="ko-KR" altLang="en-US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조작은 쉽게</a:t>
                  </a:r>
                  <a:r>
                    <a:rPr lang="en-US" altLang="ko-KR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, </a:t>
                  </a:r>
                  <a:r>
                    <a:rPr lang="ko-KR" altLang="en-US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전투는 어렵게</a:t>
                  </a:r>
                  <a:endPara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D812181-4F2A-DF88-F7CF-A78A3944403D}"/>
                </a:ext>
              </a:extLst>
            </p:cNvPr>
            <p:cNvSpPr txBox="1"/>
            <p:nvPr/>
          </p:nvSpPr>
          <p:spPr>
            <a:xfrm>
              <a:off x="6339129" y="1300448"/>
              <a:ext cx="5105885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화령사는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깨달음 노드 별로 정반대의 전투 스타일을 제공합니다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두 깨달음 노드 모두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조작 난이도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낮추면서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도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숙련도에</a:t>
              </a:r>
              <a:r>
                <a:rPr lang="en-US" altLang="ko-KR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비례한 성능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발휘하도록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설계했습니다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이로 인해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유저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에게는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높은 접근성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기존 유저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에게는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높은 도전 의식과 성취감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제공합니다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962C9F4F-1861-FA08-2015-19D538A48A9B}"/>
              </a:ext>
            </a:extLst>
          </p:cNvPr>
          <p:cNvGrpSpPr/>
          <p:nvPr/>
        </p:nvGrpSpPr>
        <p:grpSpPr>
          <a:xfrm>
            <a:off x="422303" y="1107045"/>
            <a:ext cx="5497503" cy="1342227"/>
            <a:chOff x="422303" y="937466"/>
            <a:chExt cx="5497503" cy="1342227"/>
          </a:xfrm>
        </p:grpSpPr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B4D80B09-DC77-2CEC-9A55-39C1544CF67C}"/>
                </a:ext>
              </a:extLst>
            </p:cNvPr>
            <p:cNvGrpSpPr/>
            <p:nvPr/>
          </p:nvGrpSpPr>
          <p:grpSpPr>
            <a:xfrm>
              <a:off x="422303" y="937466"/>
              <a:ext cx="5497503" cy="1342227"/>
              <a:chOff x="422303" y="937466"/>
              <a:chExt cx="5497503" cy="1342227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CC2A64A8-422E-8449-2EE2-7CE0197E24CC}"/>
                  </a:ext>
                </a:extLst>
              </p:cNvPr>
              <p:cNvSpPr/>
              <p:nvPr/>
            </p:nvSpPr>
            <p:spPr>
              <a:xfrm>
                <a:off x="422303" y="1077761"/>
                <a:ext cx="5497503" cy="120193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827DA241-57CE-1339-CE14-F023AFAB030D}"/>
                  </a:ext>
                </a:extLst>
              </p:cNvPr>
              <p:cNvGrpSpPr/>
              <p:nvPr/>
            </p:nvGrpSpPr>
            <p:grpSpPr>
              <a:xfrm>
                <a:off x="544568" y="937466"/>
                <a:ext cx="1620000" cy="246221"/>
                <a:chOff x="728379" y="1010408"/>
                <a:chExt cx="1620000" cy="246221"/>
              </a:xfrm>
            </p:grpSpPr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ECB5DAEE-078F-2877-5779-2E34EAB85E05}"/>
                    </a:ext>
                  </a:extLst>
                </p:cNvPr>
                <p:cNvSpPr/>
                <p:nvPr/>
              </p:nvSpPr>
              <p:spPr>
                <a:xfrm>
                  <a:off x="728379" y="1011118"/>
                  <a:ext cx="1620000" cy="244800"/>
                </a:xfrm>
                <a:prstGeom prst="rect">
                  <a:avLst/>
                </a:prstGeom>
                <a:solidFill>
                  <a:srgbClr val="F2D57E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23A41E38-1506-785D-B53A-A5CD9FDDDB55}"/>
                    </a:ext>
                  </a:extLst>
                </p:cNvPr>
                <p:cNvSpPr txBox="1"/>
                <p:nvPr/>
              </p:nvSpPr>
              <p:spPr>
                <a:xfrm>
                  <a:off x="800036" y="1010408"/>
                  <a:ext cx="1476686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스페셜리스트의 컨셉 강조</a:t>
                  </a:r>
                  <a:endPara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35D5E9C-10D7-B205-4F0B-ADCC8B60AAAE}"/>
                </a:ext>
              </a:extLst>
            </p:cNvPr>
            <p:cNvSpPr txBox="1"/>
            <p:nvPr/>
          </p:nvSpPr>
          <p:spPr>
            <a:xfrm>
              <a:off x="544568" y="1300448"/>
              <a:ext cx="5107488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추후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스페셜리스트의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또 다른 신규 클래스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를 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‘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겨울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 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컨셉으로 기획할 수 있습니다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  <a:endParaRPr lang="en-US" altLang="ko-KR" sz="4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이렇게 </a:t>
              </a:r>
              <a:r>
                <a:rPr lang="en-US" altLang="ko-KR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4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계절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의 컨셉을 바탕으로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자연과 소통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하는 스페셜리스트의 매력을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더욱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강조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할 수 있습니다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(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도화가 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봄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/ 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기상술사 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여름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/ </a:t>
              </a:r>
              <a:r>
                <a:rPr lang="ko-KR" altLang="en-US" sz="10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- 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가을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/ ??? – 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겨울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)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407EC02F-7378-3597-18CF-D076A24CC58D}"/>
              </a:ext>
            </a:extLst>
          </p:cNvPr>
          <p:cNvSpPr txBox="1"/>
          <p:nvPr/>
        </p:nvSpPr>
        <p:spPr>
          <a:xfrm>
            <a:off x="-608170" y="-928078"/>
            <a:ext cx="134623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이미지는 마지막에 다시 찍고</a:t>
            </a:r>
            <a:r>
              <a:rPr lang="en-US" altLang="ko-KR" sz="32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1700</a:t>
            </a:r>
            <a:r>
              <a:rPr lang="ko-KR" altLang="en-US" sz="32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이상 상위 구간으로 성장하는 비율을 계산할 것</a:t>
            </a:r>
            <a:r>
              <a:rPr lang="en-US" altLang="ko-KR" sz="32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CB4E9884-3BDA-C979-F498-E72BCC91E82A}"/>
              </a:ext>
            </a:extLst>
          </p:cNvPr>
          <p:cNvGrpSpPr/>
          <p:nvPr/>
        </p:nvGrpSpPr>
        <p:grpSpPr>
          <a:xfrm>
            <a:off x="544568" y="3516742"/>
            <a:ext cx="5035982" cy="2193344"/>
            <a:chOff x="544568" y="3516742"/>
            <a:chExt cx="5035982" cy="219334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EB1CC12-8A0A-C86F-6F94-B3142D3345BE}"/>
                </a:ext>
              </a:extLst>
            </p:cNvPr>
            <p:cNvSpPr txBox="1"/>
            <p:nvPr/>
          </p:nvSpPr>
          <p:spPr>
            <a:xfrm>
              <a:off x="544568" y="3516742"/>
              <a:ext cx="499367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스페셜리스트는 특유의 귀여움과 독특한 컨셉으로 인해 많은 유저들의 사랑을 받은 클래스입니다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전체 아이템레벨 구간에서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기상술사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인구수 </a:t>
              </a:r>
              <a:r>
                <a:rPr lang="en-US" altLang="ko-KR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1, 2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위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를 차지하고 있습니다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8D8BE8D-301D-2D77-6B38-0F9952D6FBE4}"/>
                </a:ext>
              </a:extLst>
            </p:cNvPr>
            <p:cNvSpPr txBox="1"/>
            <p:nvPr/>
          </p:nvSpPr>
          <p:spPr>
            <a:xfrm>
              <a:off x="544568" y="5156088"/>
              <a:ext cx="4519186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화령사는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스페셜리스트의 귀여움을 주면서도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기상술사와는 다른 매력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줍니다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따라서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많은 유저 층 확보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를 기대할 수 있는 클래스입니다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035E8C24-E288-9E1C-8D5C-82D6FA3AB92F}"/>
                </a:ext>
              </a:extLst>
            </p:cNvPr>
            <p:cNvGrpSpPr/>
            <p:nvPr/>
          </p:nvGrpSpPr>
          <p:grpSpPr>
            <a:xfrm>
              <a:off x="649994" y="4247143"/>
              <a:ext cx="4930556" cy="732543"/>
              <a:chOff x="649994" y="4247143"/>
              <a:chExt cx="4930556" cy="732543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3522985F-9775-0155-7A88-0DEE756E1A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r="3473"/>
              <a:stretch/>
            </p:blipFill>
            <p:spPr>
              <a:xfrm>
                <a:off x="649994" y="4247143"/>
                <a:ext cx="3062661" cy="701308"/>
              </a:xfrm>
              <a:prstGeom prst="rect">
                <a:avLst/>
              </a:prstGeom>
            </p:spPr>
          </p:pic>
          <p:grpSp>
            <p:nvGrpSpPr>
              <p:cNvPr id="86" name="그룹 85">
                <a:extLst>
                  <a:ext uri="{FF2B5EF4-FFF2-40B4-BE49-F238E27FC236}">
                    <a16:creationId xmlns:a16="http://schemas.microsoft.com/office/drawing/2014/main" id="{C4CC261D-90FA-5FDF-5393-D154A531C93C}"/>
                  </a:ext>
                </a:extLst>
              </p:cNvPr>
              <p:cNvGrpSpPr/>
              <p:nvPr/>
            </p:nvGrpSpPr>
            <p:grpSpPr>
              <a:xfrm>
                <a:off x="3786625" y="4569907"/>
                <a:ext cx="1793925" cy="409779"/>
                <a:chOff x="3786625" y="4428120"/>
                <a:chExt cx="1793925" cy="409779"/>
              </a:xfrm>
            </p:grpSpPr>
            <p:grpSp>
              <p:nvGrpSpPr>
                <p:cNvPr id="75" name="그룹 74">
                  <a:extLst>
                    <a:ext uri="{FF2B5EF4-FFF2-40B4-BE49-F238E27FC236}">
                      <a16:creationId xmlns:a16="http://schemas.microsoft.com/office/drawing/2014/main" id="{A1231A32-8E9A-735B-80B6-ADFD459220A3}"/>
                    </a:ext>
                  </a:extLst>
                </p:cNvPr>
                <p:cNvGrpSpPr/>
                <p:nvPr/>
              </p:nvGrpSpPr>
              <p:grpSpPr>
                <a:xfrm>
                  <a:off x="3821735" y="4428120"/>
                  <a:ext cx="1758815" cy="409779"/>
                  <a:chOff x="3747087" y="4528279"/>
                  <a:chExt cx="1758815" cy="409779"/>
                </a:xfrm>
              </p:grpSpPr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97CFFB1A-C001-232F-266A-071313E3A5BC}"/>
                      </a:ext>
                    </a:extLst>
                  </p:cNvPr>
                  <p:cNvSpPr txBox="1"/>
                  <p:nvPr/>
                </p:nvSpPr>
                <p:spPr>
                  <a:xfrm>
                    <a:off x="3747087" y="4528279"/>
                    <a:ext cx="1556836" cy="2308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‘</a:t>
                    </a:r>
                    <a:r>
                      <a:rPr lang="ko-KR" altLang="en-US" sz="900" dirty="0" err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로아와</a:t>
                    </a:r>
                    <a:r>
                      <a:rPr lang="en-US" altLang="ko-KR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’ </a:t>
                    </a:r>
                    <a:r>
                      <a:rPr lang="ko-KR" altLang="en-US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사이트의 </a:t>
                    </a:r>
                    <a:r>
                      <a:rPr lang="en-US" altLang="ko-KR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 </a:t>
                    </a:r>
                    <a:r>
                      <a:rPr lang="ko-KR" altLang="en-US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직업별 통계</a:t>
                    </a:r>
                    <a:endParaRPr lang="en-US" altLang="ko-K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74" name="TextBox 73">
                    <a:extLst>
                      <a:ext uri="{FF2B5EF4-FFF2-40B4-BE49-F238E27FC236}">
                        <a16:creationId xmlns:a16="http://schemas.microsoft.com/office/drawing/2014/main" id="{4CF925BC-4910-33B2-043B-29E034521476}"/>
                      </a:ext>
                    </a:extLst>
                  </p:cNvPr>
                  <p:cNvSpPr txBox="1"/>
                  <p:nvPr/>
                </p:nvSpPr>
                <p:spPr>
                  <a:xfrm>
                    <a:off x="3747087" y="4707226"/>
                    <a:ext cx="1758815" cy="2308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(</a:t>
                    </a:r>
                    <a:r>
                      <a:rPr lang="ko-KR" altLang="en-US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아이템레벨 </a:t>
                    </a:r>
                    <a:r>
                      <a:rPr lang="en-US" altLang="ko-KR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1740 ~ 1294 </a:t>
                    </a:r>
                    <a:r>
                      <a:rPr lang="ko-KR" altLang="en-US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기준</a:t>
                    </a:r>
                    <a:r>
                      <a:rPr lang="en-US" altLang="ko-KR" sz="9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)</a:t>
                    </a:r>
                  </a:p>
                </p:txBody>
              </p:sp>
            </p:grpSp>
            <p:sp>
              <p:nvSpPr>
                <p:cNvPr id="80" name="이등변 삼각형 79">
                  <a:extLst>
                    <a:ext uri="{FF2B5EF4-FFF2-40B4-BE49-F238E27FC236}">
                      <a16:creationId xmlns:a16="http://schemas.microsoft.com/office/drawing/2014/main" id="{08D5DDC9-162D-23C3-A659-F2D85B003F6E}"/>
                    </a:ext>
                  </a:extLst>
                </p:cNvPr>
                <p:cNvSpPr/>
                <p:nvPr/>
              </p:nvSpPr>
              <p:spPr>
                <a:xfrm rot="16200000">
                  <a:off x="3782097" y="4521108"/>
                  <a:ext cx="65649" cy="56594"/>
                </a:xfrm>
                <a:prstGeom prst="triangle">
                  <a:avLst/>
                </a:prstGeom>
                <a:solidFill>
                  <a:srgbClr val="F2784B"/>
                </a:solidFill>
                <a:ln w="6350">
                  <a:solidFill>
                    <a:srgbClr val="8C1B1B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88AA51B4-4399-BB6A-C6B7-04E7A51877AF}"/>
              </a:ext>
            </a:extLst>
          </p:cNvPr>
          <p:cNvGrpSpPr/>
          <p:nvPr/>
        </p:nvGrpSpPr>
        <p:grpSpPr>
          <a:xfrm>
            <a:off x="6339129" y="3429656"/>
            <a:ext cx="5269765" cy="2367517"/>
            <a:chOff x="6339129" y="3429656"/>
            <a:chExt cx="5269765" cy="2367517"/>
          </a:xfrm>
        </p:grpSpPr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49FD49A4-C541-A8AC-7D72-DB0278B9716C}"/>
                </a:ext>
              </a:extLst>
            </p:cNvPr>
            <p:cNvGrpSpPr/>
            <p:nvPr/>
          </p:nvGrpSpPr>
          <p:grpSpPr>
            <a:xfrm>
              <a:off x="6339129" y="3429656"/>
              <a:ext cx="5112297" cy="2367517"/>
              <a:chOff x="6339129" y="3394236"/>
              <a:chExt cx="5112297" cy="2367517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7CF677-0DC6-78FF-2AC4-F51FE39B6407}"/>
                  </a:ext>
                </a:extLst>
              </p:cNvPr>
              <p:cNvSpPr txBox="1"/>
              <p:nvPr/>
            </p:nvSpPr>
            <p:spPr>
              <a:xfrm>
                <a:off x="6339129" y="3394236"/>
                <a:ext cx="47227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상위 구간인 아이템레벨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1700 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이상의 클래스 인구수는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도화가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6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위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기상술사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14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위 입니다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</p:txBody>
          </p:sp>
          <p:grpSp>
            <p:nvGrpSpPr>
              <p:cNvPr id="105" name="그룹 104">
                <a:extLst>
                  <a:ext uri="{FF2B5EF4-FFF2-40B4-BE49-F238E27FC236}">
                    <a16:creationId xmlns:a16="http://schemas.microsoft.com/office/drawing/2014/main" id="{260E5008-6E03-0359-BF55-A4B9A22D83CC}"/>
                  </a:ext>
                </a:extLst>
              </p:cNvPr>
              <p:cNvGrpSpPr/>
              <p:nvPr/>
            </p:nvGrpSpPr>
            <p:grpSpPr>
              <a:xfrm>
                <a:off x="6500127" y="3708570"/>
                <a:ext cx="3249348" cy="677020"/>
                <a:chOff x="6792908" y="3695292"/>
                <a:chExt cx="3249348" cy="677020"/>
              </a:xfrm>
            </p:grpSpPr>
            <p:pic>
              <p:nvPicPr>
                <p:cNvPr id="40" name="그림 39">
                  <a:extLst>
                    <a:ext uri="{FF2B5EF4-FFF2-40B4-BE49-F238E27FC236}">
                      <a16:creationId xmlns:a16="http://schemas.microsoft.com/office/drawing/2014/main" id="{5147D124-D727-335B-C0DE-EF3C34A9E3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l="-1" t="88652" r="1048"/>
                <a:stretch/>
              </p:blipFill>
              <p:spPr>
                <a:xfrm>
                  <a:off x="6792908" y="4032573"/>
                  <a:ext cx="3249348" cy="339739"/>
                </a:xfrm>
                <a:prstGeom prst="rect">
                  <a:avLst/>
                </a:prstGeom>
              </p:spPr>
            </p:pic>
            <p:pic>
              <p:nvPicPr>
                <p:cNvPr id="43" name="그림 42">
                  <a:extLst>
                    <a:ext uri="{FF2B5EF4-FFF2-40B4-BE49-F238E27FC236}">
                      <a16:creationId xmlns:a16="http://schemas.microsoft.com/office/drawing/2014/main" id="{AEE3DF46-7F15-FF81-A93F-E38AC64DA5C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 l="327" t="82856"/>
                <a:stretch/>
              </p:blipFill>
              <p:spPr>
                <a:xfrm>
                  <a:off x="6792908" y="3695292"/>
                  <a:ext cx="3249348" cy="339739"/>
                </a:xfrm>
                <a:prstGeom prst="rect">
                  <a:avLst/>
                </a:prstGeom>
              </p:spPr>
            </p:pic>
          </p:grp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98566656-3B99-FAEF-109E-ADEF87A55DE2}"/>
                  </a:ext>
                </a:extLst>
              </p:cNvPr>
              <p:cNvSpPr txBox="1"/>
              <p:nvPr/>
            </p:nvSpPr>
            <p:spPr>
              <a:xfrm>
                <a:off x="6339129" y="4453703"/>
                <a:ext cx="5112297" cy="13080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스페셜리스트의 두 클래스는 전체 구간에서 인구수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1, 2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위지만 상위 구간의 인구수는 중위권 입니다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  <a:p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r>
                  <a:rPr lang="ko-KR" altLang="en-US" sz="1000" dirty="0">
                    <a:solidFill>
                      <a:srgbClr val="F2784B"/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상위 구간으로 성장하는 비율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은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0.6%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대로 </a:t>
                </a:r>
                <a:r>
                  <a:rPr lang="ko-KR" altLang="en-US" sz="1000" dirty="0">
                    <a:solidFill>
                      <a:srgbClr val="F2784B"/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다른 클래스에 비해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대략 </a:t>
                </a:r>
                <a:r>
                  <a:rPr lang="en-US" altLang="ko-KR" sz="1000" dirty="0">
                    <a:solidFill>
                      <a:srgbClr val="F2784B"/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20%~60% 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정도 </a:t>
                </a:r>
                <a:r>
                  <a:rPr lang="ko-KR" altLang="en-US" sz="1000" dirty="0">
                    <a:solidFill>
                      <a:srgbClr val="F2784B"/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낮습니다</a:t>
                </a:r>
                <a:r>
                  <a:rPr lang="en-US" altLang="ko-KR" sz="1000" dirty="0">
                    <a:solidFill>
                      <a:srgbClr val="F2784B"/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  <a:p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 </a:t>
                </a:r>
                <a:r>
                  <a:rPr lang="ko-KR" altLang="en-US" sz="900" dirty="0" err="1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바드</a:t>
                </a:r>
                <a:r>
                  <a:rPr lang="ko-KR" altLang="en-US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: 1.62% ]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  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 </a:t>
                </a:r>
                <a:r>
                  <a:rPr lang="ko-KR" altLang="en-US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블레이드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: 1.41% ]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  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 </a:t>
                </a:r>
                <a:r>
                  <a:rPr lang="ko-KR" altLang="en-US" sz="900" dirty="0" err="1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브레이커</a:t>
                </a:r>
                <a:r>
                  <a:rPr lang="ko-KR" altLang="en-US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:</a:t>
                </a:r>
                <a:r>
                  <a:rPr lang="ko-KR" altLang="en-US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0.90% ]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  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 </a:t>
                </a:r>
                <a:r>
                  <a:rPr lang="ko-KR" altLang="en-US" sz="900" dirty="0" err="1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소울이터</a:t>
                </a:r>
                <a:r>
                  <a:rPr lang="ko-KR" altLang="en-US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highlight>
                      <a:srgbClr val="FCF5E0"/>
                    </a:highlight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: 0.72% ]</a:t>
                </a:r>
                <a:endParaRPr lang="en-US" altLang="ko-KR" sz="10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많은 사랑을 받지만 상위 구간으로 성장하는 비율이 낮은 이유는 성장 체감이 낮기 때문입니다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  <a:p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따라서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화령사는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000" dirty="0">
                    <a:solidFill>
                      <a:srgbClr val="F2784B"/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성장 체감이 높은 클래스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로 설계했고 </a:t>
                </a:r>
                <a:r>
                  <a:rPr lang="ko-KR" altLang="en-US" sz="1000" dirty="0">
                    <a:solidFill>
                      <a:srgbClr val="F2784B"/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재화 소비를 유도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할 수 있습니다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</p:txBody>
          </p:sp>
        </p:grp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3A03324A-A304-2836-9AE9-66BCC99A95A5}"/>
                </a:ext>
              </a:extLst>
            </p:cNvPr>
            <p:cNvGrpSpPr/>
            <p:nvPr/>
          </p:nvGrpSpPr>
          <p:grpSpPr>
            <a:xfrm>
              <a:off x="9814969" y="3993186"/>
              <a:ext cx="1793925" cy="409779"/>
              <a:chOff x="3786625" y="4428120"/>
              <a:chExt cx="1793925" cy="409779"/>
            </a:xfrm>
          </p:grpSpPr>
          <p:grpSp>
            <p:nvGrpSpPr>
              <p:cNvPr id="115" name="그룹 114">
                <a:extLst>
                  <a:ext uri="{FF2B5EF4-FFF2-40B4-BE49-F238E27FC236}">
                    <a16:creationId xmlns:a16="http://schemas.microsoft.com/office/drawing/2014/main" id="{74F5F9B9-4D41-99A9-73F1-46B48BD5903C}"/>
                  </a:ext>
                </a:extLst>
              </p:cNvPr>
              <p:cNvGrpSpPr/>
              <p:nvPr/>
            </p:nvGrpSpPr>
            <p:grpSpPr>
              <a:xfrm>
                <a:off x="3821735" y="4428120"/>
                <a:ext cx="1758815" cy="409779"/>
                <a:chOff x="3747087" y="4528279"/>
                <a:chExt cx="1758815" cy="409779"/>
              </a:xfrm>
            </p:grpSpPr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E117908E-6ED9-35DA-02AC-8C4E5D78102E}"/>
                    </a:ext>
                  </a:extLst>
                </p:cNvPr>
                <p:cNvSpPr txBox="1"/>
                <p:nvPr/>
              </p:nvSpPr>
              <p:spPr>
                <a:xfrm>
                  <a:off x="3747087" y="4528279"/>
                  <a:ext cx="1556836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‘</a:t>
                  </a:r>
                  <a:r>
                    <a:rPr lang="ko-KR" altLang="en-US" sz="9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로아와</a:t>
                  </a:r>
                  <a:r>
                    <a:rPr lang="en-US" altLang="ko-K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’ </a:t>
                  </a:r>
                  <a:r>
                    <a:rPr lang="ko-KR" altLang="en-US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사이트의 </a:t>
                  </a:r>
                  <a:r>
                    <a:rPr lang="en-US" altLang="ko-K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ko-KR" altLang="en-US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직업별 통계</a:t>
                  </a:r>
                  <a:endParaRPr lang="en-US" altLang="ko-KR" sz="9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98B2375B-CA50-4CDC-8E32-8A803FD0E984}"/>
                    </a:ext>
                  </a:extLst>
                </p:cNvPr>
                <p:cNvSpPr txBox="1"/>
                <p:nvPr/>
              </p:nvSpPr>
              <p:spPr>
                <a:xfrm>
                  <a:off x="3747087" y="4707226"/>
                  <a:ext cx="1758815" cy="2308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아이템레벨 </a:t>
                  </a:r>
                  <a:r>
                    <a:rPr lang="en-US" altLang="ko-K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1740 ~ 1700 </a:t>
                  </a:r>
                  <a:r>
                    <a:rPr lang="ko-KR" altLang="en-US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기준</a:t>
                  </a:r>
                  <a:r>
                    <a:rPr lang="en-US" altLang="ko-KR" sz="9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)</a:t>
                  </a:r>
                </a:p>
              </p:txBody>
            </p:sp>
          </p:grpSp>
          <p:sp>
            <p:nvSpPr>
              <p:cNvPr id="116" name="이등변 삼각형 115">
                <a:extLst>
                  <a:ext uri="{FF2B5EF4-FFF2-40B4-BE49-F238E27FC236}">
                    <a16:creationId xmlns:a16="http://schemas.microsoft.com/office/drawing/2014/main" id="{A9887455-9C2D-7A49-AC7A-F513D7C0E42E}"/>
                  </a:ext>
                </a:extLst>
              </p:cNvPr>
              <p:cNvSpPr/>
              <p:nvPr/>
            </p:nvSpPr>
            <p:spPr>
              <a:xfrm rot="16200000">
                <a:off x="3782097" y="4521108"/>
                <a:ext cx="65649" cy="56594"/>
              </a:xfrm>
              <a:prstGeom prst="triangle">
                <a:avLst/>
              </a:prstGeom>
              <a:solidFill>
                <a:srgbClr val="F2784B"/>
              </a:solidFill>
              <a:ln w="6350">
                <a:solidFill>
                  <a:srgbClr val="8C1B1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CACA5B6-2B92-204F-ACCF-526ABBDD1C26}"/>
              </a:ext>
            </a:extLst>
          </p:cNvPr>
          <p:cNvSpPr txBox="1"/>
          <p:nvPr/>
        </p:nvSpPr>
        <p:spPr>
          <a:xfrm>
            <a:off x="-556621" y="6008325"/>
            <a:ext cx="68018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도화가</a:t>
            </a:r>
            <a:r>
              <a:rPr lang="en-US" altLang="ko-KR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기상술사와 다른 매력은 </a:t>
            </a:r>
            <a:r>
              <a:rPr lang="ko-KR" altLang="en-US" sz="2000" dirty="0" err="1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뭔데</a:t>
            </a:r>
            <a:r>
              <a:rPr lang="en-US" altLang="ko-KR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 </a:t>
            </a: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구체적으로 쓰면 </a:t>
            </a:r>
            <a:r>
              <a:rPr lang="ko-KR" altLang="en-US" sz="2000" dirty="0" err="1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좋을듯</a:t>
            </a:r>
            <a:endParaRPr lang="en-US" altLang="ko-KR" sz="2000" dirty="0">
              <a:effectLst>
                <a:glow rad="127000">
                  <a:srgbClr val="F2D57E"/>
                </a:glow>
              </a:effectLst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어떤 매력이 있어서 유저 층 확보를 어떻게 할 수 있는데</a:t>
            </a:r>
            <a:r>
              <a:rPr lang="en-US" altLang="ko-KR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</a:t>
            </a:r>
          </a:p>
          <a:p>
            <a:pPr marL="342900" indent="-342900" algn="ctr">
              <a:buFontTx/>
              <a:buChar char="-"/>
            </a:pP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여기나 캐릭터 컨셉 페이지에 매력을 써 두기</a:t>
            </a:r>
            <a:r>
              <a:rPr lang="en-US" altLang="ko-KR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64923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90328-FE0F-9EA5-398A-13A684FA5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D5575B5-5982-3173-F27D-4822BB87FD73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D11AF1B-4B6C-6664-187F-916675E3986B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클래스 소개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26D6AB30-0DA3-2D00-F093-2298C882069F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D9C5418-1FE2-068B-F7AA-A2532860F417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E9C6103A-64E4-8304-5783-3925C61A601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76B4DD0C-2ACD-FB3A-EE23-A6BF0452EE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3129BBC1-9C14-EC5E-6946-5DE0A7649DF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26C13C8-0F7D-8E16-60AD-ECC2E037B0E7}"/>
              </a:ext>
            </a:extLst>
          </p:cNvPr>
          <p:cNvSpPr txBox="1"/>
          <p:nvPr/>
        </p:nvSpPr>
        <p:spPr>
          <a:xfrm>
            <a:off x="1477674" y="155864"/>
            <a:ext cx="141497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(1) </a:t>
            </a: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소개 및 컨셉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617D0D6-33AB-8739-6611-FA07A9347BF2}"/>
              </a:ext>
            </a:extLst>
          </p:cNvPr>
          <p:cNvGrpSpPr/>
          <p:nvPr/>
        </p:nvGrpSpPr>
        <p:grpSpPr>
          <a:xfrm>
            <a:off x="0" y="6537851"/>
            <a:ext cx="12192000" cy="320149"/>
            <a:chOff x="0" y="6553239"/>
            <a:chExt cx="12192000" cy="320149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8912942-24FE-A6AE-90FA-9C23FCF929E6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EB7CE5B-CB70-5203-1238-1F8A10BAC4F8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9FE3243-91B1-7AF1-7E84-E8F50A6D3B75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72FCEDA-27EC-2F10-C3A4-9D5A57906A69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1ABF57FD-89AA-4250-05A6-C648CDCE47E3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E1AC186E-95BA-3833-CF23-E8CF9E2DE8EB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64" name="직선 연결선 63">
                  <a:extLst>
                    <a:ext uri="{FF2B5EF4-FFF2-40B4-BE49-F238E27FC236}">
                      <a16:creationId xmlns:a16="http://schemas.microsoft.com/office/drawing/2014/main" id="{22D07DF4-3233-7CA0-E933-92A40663F1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직선 연결선 70">
                  <a:extLst>
                    <a:ext uri="{FF2B5EF4-FFF2-40B4-BE49-F238E27FC236}">
                      <a16:creationId xmlns:a16="http://schemas.microsoft.com/office/drawing/2014/main" id="{15F91C59-70D9-E274-7003-E9A1BC1FC2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>
                  <a:extLst>
                    <a:ext uri="{FF2B5EF4-FFF2-40B4-BE49-F238E27FC236}">
                      <a16:creationId xmlns:a16="http://schemas.microsoft.com/office/drawing/2014/main" id="{9B9965FE-70A8-A1F6-9BB3-CD7EB38956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>
                  <a:extLst>
                    <a:ext uri="{FF2B5EF4-FFF2-40B4-BE49-F238E27FC236}">
                      <a16:creationId xmlns:a16="http://schemas.microsoft.com/office/drawing/2014/main" id="{5440CE1F-BBE5-05FD-2ABA-7E6E204D93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4" name="다이아몬드 73">
                  <a:extLst>
                    <a:ext uri="{FF2B5EF4-FFF2-40B4-BE49-F238E27FC236}">
                      <a16:creationId xmlns:a16="http://schemas.microsoft.com/office/drawing/2014/main" id="{0DA097B9-58F9-886C-9018-810556C24A31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5" name="다이아몬드 74">
                  <a:extLst>
                    <a:ext uri="{FF2B5EF4-FFF2-40B4-BE49-F238E27FC236}">
                      <a16:creationId xmlns:a16="http://schemas.microsoft.com/office/drawing/2014/main" id="{A57F837D-BFBF-9624-08F6-F40022500C3E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2E27B76B-390E-1E12-C4B1-8F269FABF719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47" name="그룹 46">
                  <a:extLst>
                    <a:ext uri="{FF2B5EF4-FFF2-40B4-BE49-F238E27FC236}">
                      <a16:creationId xmlns:a16="http://schemas.microsoft.com/office/drawing/2014/main" id="{3E6F091B-428B-E097-3ADC-A7909183A502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56" name="직선 연결선 55">
                    <a:extLst>
                      <a:ext uri="{FF2B5EF4-FFF2-40B4-BE49-F238E27FC236}">
                        <a16:creationId xmlns:a16="http://schemas.microsoft.com/office/drawing/2014/main" id="{7FBDCBBE-C16F-FF3D-07A1-262CD22ED71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8" name="다이아몬드 57">
                    <a:extLst>
                      <a:ext uri="{FF2B5EF4-FFF2-40B4-BE49-F238E27FC236}">
                        <a16:creationId xmlns:a16="http://schemas.microsoft.com/office/drawing/2014/main" id="{12F336B8-A77B-6145-1A9B-07D566A179E9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63" name="다이아몬드 62">
                    <a:extLst>
                      <a:ext uri="{FF2B5EF4-FFF2-40B4-BE49-F238E27FC236}">
                        <a16:creationId xmlns:a16="http://schemas.microsoft.com/office/drawing/2014/main" id="{0130270F-5440-B685-203C-1D2028DC7035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39F20B23-389F-62E8-C95F-C5B60951BCD4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51" name="직선 연결선 50">
                    <a:extLst>
                      <a:ext uri="{FF2B5EF4-FFF2-40B4-BE49-F238E27FC236}">
                        <a16:creationId xmlns:a16="http://schemas.microsoft.com/office/drawing/2014/main" id="{176E770D-459B-39FD-858E-B8FDDE7029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다이아몬드 51">
                    <a:extLst>
                      <a:ext uri="{FF2B5EF4-FFF2-40B4-BE49-F238E27FC236}">
                        <a16:creationId xmlns:a16="http://schemas.microsoft.com/office/drawing/2014/main" id="{8F2E869E-F7F9-A45E-3278-CBD6BD6E6AA7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0C6305E-3CF9-D845-9727-DC4AA4207D60}"/>
              </a:ext>
            </a:extLst>
          </p:cNvPr>
          <p:cNvGrpSpPr/>
          <p:nvPr/>
        </p:nvGrpSpPr>
        <p:grpSpPr>
          <a:xfrm>
            <a:off x="576681" y="4116202"/>
            <a:ext cx="4606254" cy="2302601"/>
            <a:chOff x="6210361" y="3543934"/>
            <a:chExt cx="4606254" cy="2302601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DF3060A-07C3-CC65-7DE0-EE6BBEBA0A8B}"/>
                </a:ext>
              </a:extLst>
            </p:cNvPr>
            <p:cNvSpPr/>
            <p:nvPr/>
          </p:nvSpPr>
          <p:spPr>
            <a:xfrm>
              <a:off x="6210361" y="3684229"/>
              <a:ext cx="4606254" cy="19433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rgbClr val="F2D57E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14AC10D-A1EF-264D-3479-FD7AF74D0441}"/>
                </a:ext>
              </a:extLst>
            </p:cNvPr>
            <p:cNvGrpSpPr/>
            <p:nvPr/>
          </p:nvGrpSpPr>
          <p:grpSpPr>
            <a:xfrm>
              <a:off x="6332626" y="3543934"/>
              <a:ext cx="806400" cy="246221"/>
              <a:chOff x="728379" y="1010408"/>
              <a:chExt cx="806400" cy="246221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1D1CE0F5-07AA-948C-DBD1-5C5675DB0A9C}"/>
                  </a:ext>
                </a:extLst>
              </p:cNvPr>
              <p:cNvSpPr/>
              <p:nvPr/>
            </p:nvSpPr>
            <p:spPr>
              <a:xfrm>
                <a:off x="728379" y="1011118"/>
                <a:ext cx="806400" cy="244800"/>
              </a:xfrm>
              <a:prstGeom prst="rect">
                <a:avLst/>
              </a:prstGeom>
              <a:solidFill>
                <a:srgbClr val="F2D57E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BE49180-43B3-8931-5616-B6D07B92A0CF}"/>
                  </a:ext>
                </a:extLst>
              </p:cNvPr>
              <p:cNvSpPr txBox="1"/>
              <p:nvPr/>
            </p:nvSpPr>
            <p:spPr>
              <a:xfrm>
                <a:off x="800399" y="1010408"/>
                <a:ext cx="66236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능력치 표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graphicFrame>
          <p:nvGraphicFramePr>
            <p:cNvPr id="6" name="차트 5">
              <a:extLst>
                <a:ext uri="{FF2B5EF4-FFF2-40B4-BE49-F238E27FC236}">
                  <a16:creationId xmlns:a16="http://schemas.microsoft.com/office/drawing/2014/main" id="{8AE1F7AF-21E4-4071-B3F8-A1990C96AFF7}"/>
                </a:ext>
              </a:extLst>
            </p:cNvPr>
            <p:cNvGraphicFramePr/>
            <p:nvPr/>
          </p:nvGraphicFramePr>
          <p:xfrm>
            <a:off x="6834150" y="3757275"/>
            <a:ext cx="3133889" cy="20892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6BB9BF32-9E86-770E-2BB9-8CDFC92ED8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0647817"/>
              </p:ext>
            </p:extLst>
          </p:nvPr>
        </p:nvGraphicFramePr>
        <p:xfrm>
          <a:off x="561463" y="934157"/>
          <a:ext cx="4606254" cy="282873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819150">
                  <a:extLst>
                    <a:ext uri="{9D8B030D-6E8A-4147-A177-3AD203B41FA5}">
                      <a16:colId xmlns:a16="http://schemas.microsoft.com/office/drawing/2014/main" val="3632963449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971167588"/>
                    </a:ext>
                  </a:extLst>
                </a:gridCol>
                <a:gridCol w="738620">
                  <a:extLst>
                    <a:ext uri="{9D8B030D-6E8A-4147-A177-3AD203B41FA5}">
                      <a16:colId xmlns:a16="http://schemas.microsoft.com/office/drawing/2014/main" val="2054210722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609115031"/>
                    </a:ext>
                  </a:extLst>
                </a:gridCol>
                <a:gridCol w="1744963">
                  <a:extLst>
                    <a:ext uri="{9D8B030D-6E8A-4147-A177-3AD203B41FA5}">
                      <a16:colId xmlns:a16="http://schemas.microsoft.com/office/drawing/2014/main" val="17065026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클래스 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화령사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뿌리 클래스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뿌리 클래스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스페셜리스트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481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소개 문구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“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걱정하지 마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..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내가 어둠을 밝혀줄 테니까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..”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73935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특성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특화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0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None/>
                      </a:pP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[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특화 </a:t>
                      </a:r>
                      <a:r>
                        <a:rPr lang="en-US" altLang="ko-KR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1 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당 증가 수치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]</a:t>
                      </a:r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1000" dirty="0" err="1">
                          <a:latin typeface="페이퍼로지 5 Medium" pitchFamily="2" charset="-127"/>
                          <a:ea typeface="페이퍼로지 5 Medium" pitchFamily="2" charset="-127"/>
                        </a:rPr>
                        <a:t>화령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 현신 시 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발화 스킬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의 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피해량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이 </a:t>
                      </a:r>
                      <a:r>
                        <a:rPr lang="en-US" altLang="ko-KR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0.061%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 증가합니다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일반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/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강화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강림 스킬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의 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공격 속도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가 </a:t>
                      </a:r>
                      <a:r>
                        <a:rPr lang="en-US" altLang="ko-KR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0.015%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 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증가합니다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각성 스킬의 피해량이 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0.022% 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증가합니다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8037807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스탯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0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공격력이 </a:t>
                      </a:r>
                      <a:r>
                        <a:rPr lang="ko-KR" altLang="en-US" sz="1000" b="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지능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의 </a:t>
                      </a:r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영항을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받습니다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0309364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1000" b="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체력 </a:t>
                      </a:r>
                      <a:r>
                        <a:rPr lang="en-US" altLang="ko-KR" sz="1000" b="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1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당 </a:t>
                      </a:r>
                      <a:r>
                        <a:rPr lang="ko-KR" altLang="en-US" sz="1000" b="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최대 생명력이 </a:t>
                      </a:r>
                      <a:r>
                        <a:rPr lang="en-US" altLang="ko-KR" sz="1000" b="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2.1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증가합니다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252064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방어력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방어력이 </a:t>
                      </a:r>
                      <a:r>
                        <a:rPr lang="en-US" altLang="ko-KR" sz="1000" b="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100%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적용됩니다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3734786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019772AD-868D-E8D7-E23D-095BEBB15A0A}"/>
              </a:ext>
            </a:extLst>
          </p:cNvPr>
          <p:cNvGrpSpPr/>
          <p:nvPr/>
        </p:nvGrpSpPr>
        <p:grpSpPr>
          <a:xfrm>
            <a:off x="5484041" y="808920"/>
            <a:ext cx="6009013" cy="5390954"/>
            <a:chOff x="622793" y="808920"/>
            <a:chExt cx="6009013" cy="5390954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0D6B8E4-C71A-D8AF-9C24-B668F86A95C6}"/>
                </a:ext>
              </a:extLst>
            </p:cNvPr>
            <p:cNvSpPr/>
            <p:nvPr/>
          </p:nvSpPr>
          <p:spPr>
            <a:xfrm>
              <a:off x="623405" y="949213"/>
              <a:ext cx="6007788" cy="52506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rgbClr val="F2D57E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2A6D691D-A83C-6F8B-A6BD-6EF9E0342F7C}"/>
                </a:ext>
              </a:extLst>
            </p:cNvPr>
            <p:cNvGrpSpPr/>
            <p:nvPr/>
          </p:nvGrpSpPr>
          <p:grpSpPr>
            <a:xfrm>
              <a:off x="746283" y="808920"/>
              <a:ext cx="918000" cy="246221"/>
              <a:chOff x="728379" y="1010408"/>
              <a:chExt cx="918000" cy="246221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171CD2E0-015D-B910-14FC-8492A72ECBA0}"/>
                  </a:ext>
                </a:extLst>
              </p:cNvPr>
              <p:cNvSpPr/>
              <p:nvPr/>
            </p:nvSpPr>
            <p:spPr>
              <a:xfrm>
                <a:off x="728379" y="1011118"/>
                <a:ext cx="918000" cy="244800"/>
              </a:xfrm>
              <a:prstGeom prst="rect">
                <a:avLst/>
              </a:prstGeom>
              <a:solidFill>
                <a:srgbClr val="F2D57E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52EC44C-FF75-4E75-CB25-2C00C52676EF}"/>
                  </a:ext>
                </a:extLst>
              </p:cNvPr>
              <p:cNvSpPr txBox="1"/>
              <p:nvPr/>
            </p:nvSpPr>
            <p:spPr>
              <a:xfrm>
                <a:off x="800094" y="1010408"/>
                <a:ext cx="77457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컨셉 이미지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0EDD051-52B3-8570-0F4F-068D14E92AD5}"/>
                </a:ext>
              </a:extLst>
            </p:cNvPr>
            <p:cNvGrpSpPr/>
            <p:nvPr/>
          </p:nvGrpSpPr>
          <p:grpSpPr>
            <a:xfrm>
              <a:off x="694779" y="1228136"/>
              <a:ext cx="3836023" cy="4088323"/>
              <a:chOff x="694779" y="1228136"/>
              <a:chExt cx="3836023" cy="4088323"/>
            </a:xfrm>
          </p:grpSpPr>
          <p:pic>
            <p:nvPicPr>
              <p:cNvPr id="13" name="그림 12" descr="예술, 일러스트레이션, 소설, 가상의 캐릭터이(가) 표시된 사진&#10;&#10;자동 생성된 설명">
                <a:extLst>
                  <a:ext uri="{FF2B5EF4-FFF2-40B4-BE49-F238E27FC236}">
                    <a16:creationId xmlns:a16="http://schemas.microsoft.com/office/drawing/2014/main" id="{EFB9776A-EB5D-1B5B-80A9-EDFAE13B9A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4779" y="1228136"/>
                <a:ext cx="3836023" cy="3836023"/>
              </a:xfrm>
              <a:prstGeom prst="rect">
                <a:avLst/>
              </a:prstGeom>
            </p:spPr>
          </p:pic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39F20DC1-EBF3-2FC3-914D-C664703A828E}"/>
                  </a:ext>
                </a:extLst>
              </p:cNvPr>
              <p:cNvGrpSpPr/>
              <p:nvPr/>
            </p:nvGrpSpPr>
            <p:grpSpPr>
              <a:xfrm>
                <a:off x="2066732" y="5085627"/>
                <a:ext cx="1092117" cy="230832"/>
                <a:chOff x="2580317" y="5613361"/>
                <a:chExt cx="1092117" cy="230832"/>
              </a:xfrm>
            </p:grpSpPr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9C3DD7CF-0AA6-DB87-E2B4-89DCD7C13B5F}"/>
                    </a:ext>
                  </a:extLst>
                </p:cNvPr>
                <p:cNvSpPr txBox="1"/>
                <p:nvPr/>
              </p:nvSpPr>
              <p:spPr>
                <a:xfrm>
                  <a:off x="2671839" y="5613361"/>
                  <a:ext cx="1000595" cy="230832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r>
                    <a:rPr lang="en-US" altLang="ko-KR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‘</a:t>
                  </a:r>
                  <a:r>
                    <a:rPr lang="ko-KR" altLang="en-US" sz="900" dirty="0" err="1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화령사</a:t>
                  </a:r>
                  <a:r>
                    <a:rPr lang="en-US" altLang="ko-KR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’ </a:t>
                  </a:r>
                  <a:r>
                    <a:rPr lang="ko-KR" altLang="en-US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외형</a:t>
                  </a:r>
                  <a:r>
                    <a:rPr lang="en-US" altLang="ko-KR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ko-KR" altLang="en-US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9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5" name="이등변 삼각형 14">
                  <a:extLst>
                    <a:ext uri="{FF2B5EF4-FFF2-40B4-BE49-F238E27FC236}">
                      <a16:creationId xmlns:a16="http://schemas.microsoft.com/office/drawing/2014/main" id="{C9E78650-899C-15B8-270D-62926D9D3B42}"/>
                    </a:ext>
                  </a:extLst>
                </p:cNvPr>
                <p:cNvSpPr/>
                <p:nvPr/>
              </p:nvSpPr>
              <p:spPr>
                <a:xfrm>
                  <a:off x="2580317" y="5686066"/>
                  <a:ext cx="91522" cy="78898"/>
                </a:xfrm>
                <a:prstGeom prst="triangle">
                  <a:avLst/>
                </a:prstGeom>
                <a:solidFill>
                  <a:srgbClr val="F2784B"/>
                </a:solidFill>
                <a:ln w="6350">
                  <a:solidFill>
                    <a:srgbClr val="8C1B1B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E80B2D8-500E-580C-02BB-41D66F729FA9}"/>
                </a:ext>
              </a:extLst>
            </p:cNvPr>
            <p:cNvGrpSpPr/>
            <p:nvPr/>
          </p:nvGrpSpPr>
          <p:grpSpPr>
            <a:xfrm>
              <a:off x="4720303" y="1778769"/>
              <a:ext cx="1591817" cy="3537690"/>
              <a:chOff x="4362592" y="1401378"/>
              <a:chExt cx="1591817" cy="3537690"/>
            </a:xfrm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18718A9B-8441-040C-DDCF-CE1F1BC9A49C}"/>
                  </a:ext>
                </a:extLst>
              </p:cNvPr>
              <p:cNvGrpSpPr/>
              <p:nvPr/>
            </p:nvGrpSpPr>
            <p:grpSpPr>
              <a:xfrm>
                <a:off x="4686273" y="1401378"/>
                <a:ext cx="823031" cy="1053863"/>
                <a:chOff x="4371225" y="1534939"/>
                <a:chExt cx="823031" cy="1053863"/>
              </a:xfrm>
            </p:grpSpPr>
            <p:pic>
              <p:nvPicPr>
                <p:cNvPr id="3" name="그림 2" descr="블랙, 어둠이(가) 표시된 사진&#10;&#10;자동 생성된 설명">
                  <a:extLst>
                    <a:ext uri="{FF2B5EF4-FFF2-40B4-BE49-F238E27FC236}">
                      <a16:creationId xmlns:a16="http://schemas.microsoft.com/office/drawing/2014/main" id="{3EF2DE15-EBA2-1F43-E553-81F3AE38D8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71225" y="1534939"/>
                  <a:ext cx="823031" cy="823031"/>
                </a:xfrm>
                <a:prstGeom prst="rect">
                  <a:avLst/>
                </a:prstGeom>
              </p:spPr>
            </p:pic>
            <p:grpSp>
              <p:nvGrpSpPr>
                <p:cNvPr id="23" name="그룹 22">
                  <a:extLst>
                    <a:ext uri="{FF2B5EF4-FFF2-40B4-BE49-F238E27FC236}">
                      <a16:creationId xmlns:a16="http://schemas.microsoft.com/office/drawing/2014/main" id="{1049D71A-3879-2719-6716-047A90E6A42F}"/>
                    </a:ext>
                  </a:extLst>
                </p:cNvPr>
                <p:cNvGrpSpPr/>
                <p:nvPr/>
              </p:nvGrpSpPr>
              <p:grpSpPr>
                <a:xfrm>
                  <a:off x="4379349" y="2357970"/>
                  <a:ext cx="806782" cy="230832"/>
                  <a:chOff x="2580317" y="5613361"/>
                  <a:chExt cx="806782" cy="230832"/>
                </a:xfrm>
              </p:grpSpPr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736D0F05-E504-FAEB-8AD3-E277D1014B51}"/>
                      </a:ext>
                    </a:extLst>
                  </p:cNvPr>
                  <p:cNvSpPr txBox="1"/>
                  <p:nvPr/>
                </p:nvSpPr>
                <p:spPr>
                  <a:xfrm>
                    <a:off x="2671839" y="5613361"/>
                    <a:ext cx="715260" cy="230832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r>
                      <a:rPr lang="ko-KR" altLang="en-US" sz="900" dirty="0"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클래스 마크</a:t>
                    </a:r>
                    <a:endParaRPr lang="en-US" altLang="ko-KR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25" name="이등변 삼각형 24">
                    <a:extLst>
                      <a:ext uri="{FF2B5EF4-FFF2-40B4-BE49-F238E27FC236}">
                        <a16:creationId xmlns:a16="http://schemas.microsoft.com/office/drawing/2014/main" id="{F237C4C3-D0BE-3810-1885-D384F2CF4DB0}"/>
                      </a:ext>
                    </a:extLst>
                  </p:cNvPr>
                  <p:cNvSpPr/>
                  <p:nvPr/>
                </p:nvSpPr>
                <p:spPr>
                  <a:xfrm>
                    <a:off x="2580317" y="5686066"/>
                    <a:ext cx="91522" cy="78898"/>
                  </a:xfrm>
                  <a:prstGeom prst="triangle">
                    <a:avLst/>
                  </a:prstGeom>
                  <a:solidFill>
                    <a:srgbClr val="F2784B"/>
                  </a:solidFill>
                  <a:ln w="6350">
                    <a:solidFill>
                      <a:srgbClr val="8C1B1B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FA2324C6-0490-BE01-4084-C3E88DF56041}"/>
                  </a:ext>
                </a:extLst>
              </p:cNvPr>
              <p:cNvGrpSpPr/>
              <p:nvPr/>
            </p:nvGrpSpPr>
            <p:grpSpPr>
              <a:xfrm>
                <a:off x="4362592" y="2573461"/>
                <a:ext cx="1591817" cy="2365607"/>
                <a:chOff x="4362592" y="2573461"/>
                <a:chExt cx="1591817" cy="2365607"/>
              </a:xfrm>
            </p:grpSpPr>
            <p:grpSp>
              <p:nvGrpSpPr>
                <p:cNvPr id="27" name="그룹 26">
                  <a:extLst>
                    <a:ext uri="{FF2B5EF4-FFF2-40B4-BE49-F238E27FC236}">
                      <a16:creationId xmlns:a16="http://schemas.microsoft.com/office/drawing/2014/main" id="{B44C73CF-9C88-1EDD-BBEE-57F22894EB0C}"/>
                    </a:ext>
                  </a:extLst>
                </p:cNvPr>
                <p:cNvGrpSpPr/>
                <p:nvPr/>
              </p:nvGrpSpPr>
              <p:grpSpPr>
                <a:xfrm>
                  <a:off x="4662937" y="4708236"/>
                  <a:ext cx="991127" cy="230832"/>
                  <a:chOff x="2580317" y="5613361"/>
                  <a:chExt cx="991127" cy="230832"/>
                </a:xfrm>
              </p:grpSpPr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469CE992-1CF0-ECE2-D0FE-9F0E743A3D87}"/>
                      </a:ext>
                    </a:extLst>
                  </p:cNvPr>
                  <p:cNvSpPr txBox="1"/>
                  <p:nvPr/>
                </p:nvSpPr>
                <p:spPr>
                  <a:xfrm>
                    <a:off x="2671839" y="5613361"/>
                    <a:ext cx="899605" cy="230832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r>
                      <a:rPr lang="ko-KR" altLang="en-US" sz="900" dirty="0"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무기 </a:t>
                    </a:r>
                    <a:r>
                      <a:rPr lang="en-US" altLang="ko-KR" sz="900" dirty="0"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‘</a:t>
                    </a:r>
                    <a:r>
                      <a:rPr lang="ko-KR" altLang="en-US" sz="900" dirty="0"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제등</a:t>
                    </a:r>
                    <a:r>
                      <a:rPr lang="en-US" altLang="ko-KR" sz="900" dirty="0"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’ </a:t>
                    </a:r>
                    <a:r>
                      <a:rPr lang="ko-KR" altLang="en-US" sz="900" dirty="0"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예시</a:t>
                    </a:r>
                    <a:endParaRPr lang="en-US" altLang="ko-KR" sz="9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29" name="이등변 삼각형 28">
                    <a:extLst>
                      <a:ext uri="{FF2B5EF4-FFF2-40B4-BE49-F238E27FC236}">
                        <a16:creationId xmlns:a16="http://schemas.microsoft.com/office/drawing/2014/main" id="{88C3CD83-70F0-4B9F-2573-4420EE50FB9E}"/>
                      </a:ext>
                    </a:extLst>
                  </p:cNvPr>
                  <p:cNvSpPr/>
                  <p:nvPr/>
                </p:nvSpPr>
                <p:spPr>
                  <a:xfrm>
                    <a:off x="2580317" y="5686066"/>
                    <a:ext cx="91522" cy="78898"/>
                  </a:xfrm>
                  <a:prstGeom prst="triangle">
                    <a:avLst/>
                  </a:prstGeom>
                  <a:solidFill>
                    <a:srgbClr val="F2784B"/>
                  </a:solidFill>
                  <a:ln w="6350">
                    <a:solidFill>
                      <a:srgbClr val="8C1B1B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pic>
              <p:nvPicPr>
                <p:cNvPr id="31" name="그림 30" descr="램프, 전구, 정물 사진, 빛이(가) 표시된 사진&#10;&#10;자동 생성된 설명">
                  <a:extLst>
                    <a:ext uri="{FF2B5EF4-FFF2-40B4-BE49-F238E27FC236}">
                      <a16:creationId xmlns:a16="http://schemas.microsoft.com/office/drawing/2014/main" id="{1EDFD600-2459-5CAC-711D-0B57C3B0C4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62592" y="2573461"/>
                  <a:ext cx="1591817" cy="2089260"/>
                </a:xfrm>
                <a:prstGeom prst="rect">
                  <a:avLst/>
                </a:prstGeom>
              </p:spPr>
            </p:pic>
          </p:grp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677124E-0D33-085A-857D-15A5C158A5FC}"/>
                </a:ext>
              </a:extLst>
            </p:cNvPr>
            <p:cNvSpPr txBox="1"/>
            <p:nvPr/>
          </p:nvSpPr>
          <p:spPr>
            <a:xfrm>
              <a:off x="1561670" y="5679885"/>
              <a:ext cx="413125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100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defRPr>
              </a:lvl1pPr>
            </a:lstStyle>
            <a:p>
              <a:r>
                <a:rPr lang="ko-KR" altLang="en-US" dirty="0"/>
                <a:t>사슴 형태의 불의 정령인 </a:t>
              </a:r>
              <a:r>
                <a:rPr lang="en-US" altLang="ko-KR" dirty="0"/>
                <a:t>‘</a:t>
              </a:r>
              <a:r>
                <a:rPr lang="ko-KR" altLang="en-US" dirty="0" err="1"/>
                <a:t>화령</a:t>
              </a:r>
              <a:r>
                <a:rPr lang="en-US" altLang="ko-KR" dirty="0"/>
                <a:t>’</a:t>
              </a:r>
              <a:r>
                <a:rPr lang="ko-KR" altLang="en-US" dirty="0"/>
                <a:t>은 캐릭터의 옆에 소환되어 공격을 보조합니다</a:t>
              </a:r>
              <a:r>
                <a:rPr lang="en-US" altLang="ko-KR" dirty="0"/>
                <a:t>.</a:t>
              </a:r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A7E60BC2-F2BE-CB21-5381-6F700A597595}"/>
                </a:ext>
              </a:extLst>
            </p:cNvPr>
            <p:cNvCxnSpPr>
              <a:cxnSpLocks/>
            </p:cNvCxnSpPr>
            <p:nvPr/>
          </p:nvCxnSpPr>
          <p:spPr>
            <a:xfrm>
              <a:off x="622793" y="5490021"/>
              <a:ext cx="6009013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6350">
              <a:gradFill flip="none" rotWithShape="1">
                <a:gsLst>
                  <a:gs pos="0">
                    <a:srgbClr val="F2D57E"/>
                  </a:gs>
                  <a:gs pos="40000">
                    <a:srgbClr val="F2D57E">
                      <a:alpha val="70000"/>
                    </a:srgbClr>
                  </a:gs>
                  <a:gs pos="70000">
                    <a:srgbClr val="F2D57E">
                      <a:alpha val="20000"/>
                    </a:srgbClr>
                  </a:gs>
                  <a:gs pos="100000">
                    <a:srgbClr val="F2D57E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9CC8FD4-D982-9C84-B798-ABEDB0D7A8DC}"/>
              </a:ext>
            </a:extLst>
          </p:cNvPr>
          <p:cNvGrpSpPr/>
          <p:nvPr/>
        </p:nvGrpSpPr>
        <p:grpSpPr>
          <a:xfrm>
            <a:off x="1927056" y="3779323"/>
            <a:ext cx="3526722" cy="377405"/>
            <a:chOff x="8472424" y="3272246"/>
            <a:chExt cx="3526722" cy="377405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005A792-7751-B1D0-EEE6-3C70117AB114}"/>
                </a:ext>
              </a:extLst>
            </p:cNvPr>
            <p:cNvSpPr txBox="1"/>
            <p:nvPr/>
          </p:nvSpPr>
          <p:spPr>
            <a:xfrm>
              <a:off x="8566796" y="3397915"/>
              <a:ext cx="3432350" cy="251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[ </a:t>
              </a:r>
              <a:r>
                <a:rPr lang="ko-KR" altLang="en-US" sz="800" dirty="0" err="1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기공사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: 2.1 / 105% ]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  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[ </a:t>
              </a:r>
              <a:r>
                <a:rPr lang="ko-KR" altLang="en-US" sz="800" dirty="0" err="1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블래스터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: 2.1 / 100% ]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  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[ </a:t>
              </a:r>
              <a:r>
                <a:rPr lang="ko-KR" altLang="en-US" sz="8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소서리스 </a:t>
              </a:r>
              <a:r>
                <a:rPr lang="en-US" altLang="ko-KR" sz="800" dirty="0">
                  <a:solidFill>
                    <a:schemeClr val="bg1">
                      <a:lumMod val="50000"/>
                    </a:schemeClr>
                  </a:solidFill>
                  <a:highlight>
                    <a:srgbClr val="FCF5E0"/>
                  </a:highligh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: 2.1 / 95% ]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1393E60-64BD-E593-9CBE-03435B5C8BF9}"/>
                </a:ext>
              </a:extLst>
            </p:cNvPr>
            <p:cNvSpPr txBox="1"/>
            <p:nvPr/>
          </p:nvSpPr>
          <p:spPr>
            <a:xfrm>
              <a:off x="8472424" y="3272246"/>
              <a:ext cx="179247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원거리 캐릭터의 체력</a:t>
              </a:r>
              <a:r>
                <a:rPr lang="en-US" altLang="ko-KR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/</a:t>
              </a:r>
              <a:r>
                <a: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방어력 계수</a:t>
              </a:r>
              <a:endPara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8DCDE11-3DD4-C770-F4EF-CF18649805B8}"/>
              </a:ext>
            </a:extLst>
          </p:cNvPr>
          <p:cNvSpPr txBox="1"/>
          <p:nvPr/>
        </p:nvSpPr>
        <p:spPr>
          <a:xfrm>
            <a:off x="6728611" y="633807"/>
            <a:ext cx="58400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buFontTx/>
              <a:buChar char="-"/>
            </a:pP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컨셉 이미지 </a:t>
            </a:r>
            <a:r>
              <a:rPr lang="en-US" altLang="ko-KR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-&gt; </a:t>
            </a: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컨셉 으로 변경</a:t>
            </a:r>
            <a:endParaRPr lang="en-US" altLang="ko-KR" sz="2000" dirty="0">
              <a:effectLst>
                <a:glow rad="127000">
                  <a:srgbClr val="F2D57E"/>
                </a:glow>
              </a:effectLst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342900" indent="-342900" algn="ctr">
              <a:buFontTx/>
              <a:buChar char="-"/>
            </a:pPr>
            <a:r>
              <a:rPr lang="ko-KR" altLang="en-US" sz="2000" dirty="0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여기에 성격 포함해서 캐릭터의 매력 추가하면 </a:t>
            </a:r>
            <a:r>
              <a:rPr lang="ko-KR" altLang="en-US" sz="2000" dirty="0" err="1">
                <a:effectLst>
                  <a:glow rad="127000">
                    <a:srgbClr val="F2D57E"/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좋을듯</a:t>
            </a:r>
            <a:endParaRPr lang="en-US" altLang="ko-KR" sz="2000" dirty="0">
              <a:effectLst>
                <a:glow rad="127000">
                  <a:srgbClr val="F2D57E"/>
                </a:glow>
              </a:effectLst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3294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296AF-2997-2427-1BB8-272863AA2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1AE804D-C647-C98B-0315-4C16CF147511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AB3E047-011E-50B6-EF61-D77F00642E97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클래스 소개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A332F041-2A78-AD1A-6A05-4D0DFC80B20F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1D96390-5FA1-FECE-2BAF-69AAF5B8754F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E353855B-7475-B9C1-BCE6-E4FDD1EBD5FC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54A1DF58-5E4E-893B-870A-F675C4BFE00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1E8D7548-BF65-51D4-8CC6-E0A8245662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F6514FE-5778-D236-D8DE-3A5AB5762AC0}"/>
              </a:ext>
            </a:extLst>
          </p:cNvPr>
          <p:cNvSpPr txBox="1"/>
          <p:nvPr/>
        </p:nvSpPr>
        <p:spPr>
          <a:xfrm>
            <a:off x="1477674" y="155864"/>
            <a:ext cx="141497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(2) </a:t>
            </a: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아이덴티티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284AEDF-22C4-9623-0026-8E6035A982CB}"/>
              </a:ext>
            </a:extLst>
          </p:cNvPr>
          <p:cNvGrpSpPr/>
          <p:nvPr/>
        </p:nvGrpSpPr>
        <p:grpSpPr>
          <a:xfrm>
            <a:off x="0" y="6537851"/>
            <a:ext cx="12192000" cy="320149"/>
            <a:chOff x="0" y="6553239"/>
            <a:chExt cx="12192000" cy="320149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9EFB00C-F7C5-4A4D-56DB-B8B0C61C380C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2A78551-380D-2DAE-112B-378AFD401E55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7A1D8B0-920C-DA7F-5035-DB192D7CCD81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3DC2683-F18B-7648-C857-CE543C2A22EE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756ED251-550F-C461-EFA6-9A3B171BF866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88A1138B-74A4-82CD-1D13-F6B17F9C9473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64" name="직선 연결선 63">
                  <a:extLst>
                    <a:ext uri="{FF2B5EF4-FFF2-40B4-BE49-F238E27FC236}">
                      <a16:creationId xmlns:a16="http://schemas.microsoft.com/office/drawing/2014/main" id="{85DB7FCC-80C4-2B8D-A083-5C87FB680E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직선 연결선 70">
                  <a:extLst>
                    <a:ext uri="{FF2B5EF4-FFF2-40B4-BE49-F238E27FC236}">
                      <a16:creationId xmlns:a16="http://schemas.microsoft.com/office/drawing/2014/main" id="{337C9152-38C4-A134-579D-B79FA19B4C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>
                  <a:extLst>
                    <a:ext uri="{FF2B5EF4-FFF2-40B4-BE49-F238E27FC236}">
                      <a16:creationId xmlns:a16="http://schemas.microsoft.com/office/drawing/2014/main" id="{62400C49-8C14-0990-D7A3-540D19CD8F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>
                  <a:extLst>
                    <a:ext uri="{FF2B5EF4-FFF2-40B4-BE49-F238E27FC236}">
                      <a16:creationId xmlns:a16="http://schemas.microsoft.com/office/drawing/2014/main" id="{61296FA8-8DAE-DDD4-C41B-A8C0035F11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4" name="다이아몬드 73">
                  <a:extLst>
                    <a:ext uri="{FF2B5EF4-FFF2-40B4-BE49-F238E27FC236}">
                      <a16:creationId xmlns:a16="http://schemas.microsoft.com/office/drawing/2014/main" id="{404BE9F4-AB1D-C968-6F2B-33D46E562C51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5" name="다이아몬드 74">
                  <a:extLst>
                    <a:ext uri="{FF2B5EF4-FFF2-40B4-BE49-F238E27FC236}">
                      <a16:creationId xmlns:a16="http://schemas.microsoft.com/office/drawing/2014/main" id="{9A3D351F-A14A-DF89-5437-1E5689AB9404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BA2C5509-300A-AAF6-D556-86F4541FCCC7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47" name="그룹 46">
                  <a:extLst>
                    <a:ext uri="{FF2B5EF4-FFF2-40B4-BE49-F238E27FC236}">
                      <a16:creationId xmlns:a16="http://schemas.microsoft.com/office/drawing/2014/main" id="{F432BE80-5813-0C64-9C9A-1CA3F99124C8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56" name="직선 연결선 55">
                    <a:extLst>
                      <a:ext uri="{FF2B5EF4-FFF2-40B4-BE49-F238E27FC236}">
                        <a16:creationId xmlns:a16="http://schemas.microsoft.com/office/drawing/2014/main" id="{76663BD4-E3A6-AA3F-F47B-86A2CD34FE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8" name="다이아몬드 57">
                    <a:extLst>
                      <a:ext uri="{FF2B5EF4-FFF2-40B4-BE49-F238E27FC236}">
                        <a16:creationId xmlns:a16="http://schemas.microsoft.com/office/drawing/2014/main" id="{A88C575E-6B09-ACE3-1367-E6D383E469B2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63" name="다이아몬드 62">
                    <a:extLst>
                      <a:ext uri="{FF2B5EF4-FFF2-40B4-BE49-F238E27FC236}">
                        <a16:creationId xmlns:a16="http://schemas.microsoft.com/office/drawing/2014/main" id="{F663AA48-C589-3418-CA84-BDE309CF1750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96FED649-3EA4-977F-494E-19532F5736D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51" name="직선 연결선 50">
                    <a:extLst>
                      <a:ext uri="{FF2B5EF4-FFF2-40B4-BE49-F238E27FC236}">
                        <a16:creationId xmlns:a16="http://schemas.microsoft.com/office/drawing/2014/main" id="{B7B05A3A-AD1B-274B-893F-8BB0E97A07D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다이아몬드 51">
                    <a:extLst>
                      <a:ext uri="{FF2B5EF4-FFF2-40B4-BE49-F238E27FC236}">
                        <a16:creationId xmlns:a16="http://schemas.microsoft.com/office/drawing/2014/main" id="{1B6E5413-249F-CF34-76C0-BC3383B0B9CD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2BE287BF-19B5-5534-4D2A-D23B4E4745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5598945"/>
              </p:ext>
            </p:extLst>
          </p:nvPr>
        </p:nvGraphicFramePr>
        <p:xfrm>
          <a:off x="2749813" y="917323"/>
          <a:ext cx="6670655" cy="338328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969420">
                  <a:extLst>
                    <a:ext uri="{9D8B030D-6E8A-4147-A177-3AD203B41FA5}">
                      <a16:colId xmlns:a16="http://schemas.microsoft.com/office/drawing/2014/main" val="3632963449"/>
                    </a:ext>
                  </a:extLst>
                </a:gridCol>
                <a:gridCol w="514096">
                  <a:extLst>
                    <a:ext uri="{9D8B030D-6E8A-4147-A177-3AD203B41FA5}">
                      <a16:colId xmlns:a16="http://schemas.microsoft.com/office/drawing/2014/main" val="971167588"/>
                    </a:ext>
                  </a:extLst>
                </a:gridCol>
                <a:gridCol w="5187139">
                  <a:extLst>
                    <a:ext uri="{9D8B030D-6E8A-4147-A177-3AD203B41FA5}">
                      <a16:colId xmlns:a16="http://schemas.microsoft.com/office/drawing/2014/main" val="20542107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아이덴티티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화령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현신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뿌리 클래스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481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게이지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현신 게이지 </a:t>
                      </a:r>
                      <a:r>
                        <a:rPr lang="en-US" altLang="ko-KR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(</a:t>
                      </a:r>
                      <a:r>
                        <a:rPr lang="ko-KR" altLang="en-US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최대 </a:t>
                      </a:r>
                      <a:r>
                        <a:rPr lang="en-US" altLang="ko-KR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3</a:t>
                      </a:r>
                      <a:r>
                        <a:rPr lang="ko-KR" altLang="en-US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단계</a:t>
                      </a:r>
                      <a:r>
                        <a:rPr lang="en-US" altLang="ko-KR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, </a:t>
                      </a:r>
                      <a:r>
                        <a:rPr lang="ko-KR" altLang="en-US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각 단계별 게이지의 총량은 같습니다</a:t>
                      </a:r>
                      <a:r>
                        <a:rPr lang="en-US" altLang="ko-KR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.)</a:t>
                      </a:r>
                      <a:endParaRPr lang="ko-KR" altLang="en-US" sz="10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649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ko-KR" altLang="en-US" sz="1000" dirty="0" err="1">
                          <a:latin typeface="페이퍼로지 5 Medium" pitchFamily="2" charset="-127"/>
                          <a:ea typeface="페이퍼로지 5 Medium" pitchFamily="2" charset="-127"/>
                        </a:rPr>
                        <a:t>화령사는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 적에게 스킬을 적중 시킬 때 마다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현신 게이지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를 획득할 수 있습니다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</a:p>
                    <a:p>
                      <a:pPr algn="l"/>
                      <a:endParaRPr lang="en-US" altLang="ko-KR" sz="1000" dirty="0"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  <a:p>
                      <a:pPr algn="l"/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현신 게이지를 채우면 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‘</a:t>
                      </a:r>
                      <a:r>
                        <a:rPr lang="ko-KR" altLang="en-US" sz="1000" dirty="0" err="1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화령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’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을 소환할 수 있습니다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화령이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소환되어 있는 동안 </a:t>
                      </a:r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화령은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캐릭터가 사용하는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[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발화 스킬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]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을 함께 시전합니다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dirty="0"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  <a:p>
                      <a:pPr algn="l"/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현신 게이지는 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최대 </a:t>
                      </a:r>
                      <a:r>
                        <a:rPr lang="en-US" altLang="ko-KR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3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단계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까지 채울 수 있고 각 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단계별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로 </a:t>
                      </a:r>
                      <a:r>
                        <a:rPr lang="ko-KR" altLang="en-US" sz="1000" dirty="0" err="1">
                          <a:latin typeface="페이퍼로지 5 Medium" pitchFamily="2" charset="-127"/>
                          <a:ea typeface="페이퍼로지 5 Medium" pitchFamily="2" charset="-127"/>
                        </a:rPr>
                        <a:t>화령의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 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외형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과</a:t>
                      </a:r>
                      <a:r>
                        <a:rPr lang="en-US" altLang="ko-KR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 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효과</a:t>
                      </a:r>
                      <a:r>
                        <a:rPr lang="ko-KR" altLang="en-US" sz="1000" dirty="0">
                          <a:latin typeface="페이퍼로지 5 Medium" pitchFamily="2" charset="-127"/>
                          <a:ea typeface="페이퍼로지 5 Medium" pitchFamily="2" charset="-127"/>
                        </a:rPr>
                        <a:t>가 </a:t>
                      </a:r>
                      <a:r>
                        <a:rPr lang="ko-KR" altLang="en-US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다릅니다</a:t>
                      </a:r>
                      <a:r>
                        <a:rPr lang="en-US" altLang="ko-KR" sz="1000" dirty="0">
                          <a:solidFill>
                            <a:srgbClr val="F2784B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547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지속 시간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20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초 </a:t>
                      </a:r>
                      <a:r>
                        <a:rPr lang="en-US" altLang="ko-KR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(</a:t>
                      </a:r>
                      <a:r>
                        <a:rPr lang="ko-KR" altLang="en-US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게이지는  </a:t>
                      </a:r>
                      <a:r>
                        <a:rPr lang="ko-KR" altLang="en-US" sz="900" b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화령을</a:t>
                      </a:r>
                      <a:r>
                        <a:rPr lang="ko-KR" altLang="en-US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소환한 후 부터 지속 시간 동안 자연 소모 됩니다</a:t>
                      </a:r>
                      <a:r>
                        <a:rPr lang="en-US" altLang="ko-KR" sz="9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.)</a:t>
                      </a:r>
                      <a:endParaRPr lang="ko-KR" altLang="en-US" sz="900" b="0" dirty="0">
                        <a:solidFill>
                          <a:schemeClr val="bg1">
                            <a:lumMod val="50000"/>
                          </a:schemeClr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05241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단계별 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페이퍼로지 6 SemiBold" pitchFamily="2" charset="-127"/>
                        <a:ea typeface="페이퍼로지 6 SemiBold" pitchFamily="2" charset="-127"/>
                      </a:endParaRPr>
                    </a:p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6 SemiBold" pitchFamily="2" charset="-127"/>
                          <a:ea typeface="페이퍼로지 6 SemiBold" pitchFamily="2" charset="-127"/>
                        </a:rPr>
                        <a:t>효과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1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단계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발화 스킬의 치명타 적중률이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20%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증가합니다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09364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2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단계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발화 스킬의 치명타 적중률이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20%, </a:t>
                      </a:r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쿨타임이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10%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감소합니다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52064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페이퍼로지 5 Medium" pitchFamily="2" charset="-127"/>
                        <a:ea typeface="페이퍼로지 5 Medium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57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3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단계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발화 스킬의 치명타 적중률이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20%,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적에게 주는 피해가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10%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증가하고 </a:t>
                      </a:r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쿨타임이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10%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감소합니다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.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2D57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734786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CF4996BB-6A8B-8C66-7B51-7EE8CC40A4B2}"/>
              </a:ext>
            </a:extLst>
          </p:cNvPr>
          <p:cNvGrpSpPr/>
          <p:nvPr/>
        </p:nvGrpSpPr>
        <p:grpSpPr>
          <a:xfrm>
            <a:off x="2749813" y="4567113"/>
            <a:ext cx="6670654" cy="1562806"/>
            <a:chOff x="2749813" y="4479125"/>
            <a:chExt cx="6670654" cy="1562806"/>
          </a:xfrm>
        </p:grpSpPr>
        <p:grpSp>
          <p:nvGrpSpPr>
            <p:cNvPr id="125" name="그룹 124">
              <a:extLst>
                <a:ext uri="{FF2B5EF4-FFF2-40B4-BE49-F238E27FC236}">
                  <a16:creationId xmlns:a16="http://schemas.microsoft.com/office/drawing/2014/main" id="{0CCAD5A6-CFEC-A335-E86A-AB0E4D785BA0}"/>
                </a:ext>
              </a:extLst>
            </p:cNvPr>
            <p:cNvGrpSpPr/>
            <p:nvPr/>
          </p:nvGrpSpPr>
          <p:grpSpPr>
            <a:xfrm>
              <a:off x="2749813" y="4479125"/>
              <a:ext cx="6670654" cy="1562806"/>
              <a:chOff x="6210361" y="3543934"/>
              <a:chExt cx="6670654" cy="1648240"/>
            </a:xfrm>
          </p:grpSpPr>
          <p:sp>
            <p:nvSpPr>
              <p:cNvPr id="126" name="직사각형 125">
                <a:extLst>
                  <a:ext uri="{FF2B5EF4-FFF2-40B4-BE49-F238E27FC236}">
                    <a16:creationId xmlns:a16="http://schemas.microsoft.com/office/drawing/2014/main" id="{4C1D706C-ADC8-B6E3-61AB-0E9C09000B26}"/>
                  </a:ext>
                </a:extLst>
              </p:cNvPr>
              <p:cNvSpPr/>
              <p:nvPr/>
            </p:nvSpPr>
            <p:spPr>
              <a:xfrm>
                <a:off x="6210361" y="3684229"/>
                <a:ext cx="6670654" cy="15079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7" name="그룹 126">
                <a:extLst>
                  <a:ext uri="{FF2B5EF4-FFF2-40B4-BE49-F238E27FC236}">
                    <a16:creationId xmlns:a16="http://schemas.microsoft.com/office/drawing/2014/main" id="{45D79E1D-03C7-55D1-D6A2-3F2C50FD40DC}"/>
                  </a:ext>
                </a:extLst>
              </p:cNvPr>
              <p:cNvGrpSpPr/>
              <p:nvPr/>
            </p:nvGrpSpPr>
            <p:grpSpPr>
              <a:xfrm>
                <a:off x="6332626" y="3543934"/>
                <a:ext cx="918000" cy="259681"/>
                <a:chOff x="728379" y="1010408"/>
                <a:chExt cx="918000" cy="259681"/>
              </a:xfrm>
            </p:grpSpPr>
            <p:sp>
              <p:nvSpPr>
                <p:cNvPr id="128" name="직사각형 127">
                  <a:extLst>
                    <a:ext uri="{FF2B5EF4-FFF2-40B4-BE49-F238E27FC236}">
                      <a16:creationId xmlns:a16="http://schemas.microsoft.com/office/drawing/2014/main" id="{E785DCFD-631D-6B55-CBA1-767AF6C38122}"/>
                    </a:ext>
                  </a:extLst>
                </p:cNvPr>
                <p:cNvSpPr/>
                <p:nvPr/>
              </p:nvSpPr>
              <p:spPr>
                <a:xfrm>
                  <a:off x="728379" y="1012147"/>
                  <a:ext cx="918000" cy="244800"/>
                </a:xfrm>
                <a:prstGeom prst="rect">
                  <a:avLst/>
                </a:prstGeom>
                <a:solidFill>
                  <a:srgbClr val="F2D57E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9" name="TextBox 128">
                  <a:extLst>
                    <a:ext uri="{FF2B5EF4-FFF2-40B4-BE49-F238E27FC236}">
                      <a16:creationId xmlns:a16="http://schemas.microsoft.com/office/drawing/2014/main" id="{C92AFC3C-2306-9002-D50E-A5D98EE9573D}"/>
                    </a:ext>
                  </a:extLst>
                </p:cNvPr>
                <p:cNvSpPr txBox="1"/>
                <p:nvPr/>
              </p:nvSpPr>
              <p:spPr>
                <a:xfrm>
                  <a:off x="800978" y="1010408"/>
                  <a:ext cx="774571" cy="25968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현신 게이지</a:t>
                  </a:r>
                  <a:endPara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BE5DDAB-4FDD-2004-C674-FC16CABFFE55}"/>
                </a:ext>
              </a:extLst>
            </p:cNvPr>
            <p:cNvGrpSpPr/>
            <p:nvPr/>
          </p:nvGrpSpPr>
          <p:grpSpPr>
            <a:xfrm>
              <a:off x="3093334" y="4792382"/>
              <a:ext cx="5796265" cy="1148004"/>
              <a:chOff x="3093334" y="4825699"/>
              <a:chExt cx="5796265" cy="1148004"/>
            </a:xfrm>
          </p:grpSpPr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58D047D2-5E48-B7C7-7B5C-BFAE2DBF70C4}"/>
                  </a:ext>
                </a:extLst>
              </p:cNvPr>
              <p:cNvGrpSpPr/>
              <p:nvPr/>
            </p:nvGrpSpPr>
            <p:grpSpPr>
              <a:xfrm>
                <a:off x="4687302" y="4825699"/>
                <a:ext cx="1005509" cy="1148004"/>
                <a:chOff x="4880316" y="4825699"/>
                <a:chExt cx="1005509" cy="1148004"/>
              </a:xfrm>
            </p:grpSpPr>
            <p:grpSp>
              <p:nvGrpSpPr>
                <p:cNvPr id="149" name="그룹 148">
                  <a:extLst>
                    <a:ext uri="{FF2B5EF4-FFF2-40B4-BE49-F238E27FC236}">
                      <a16:creationId xmlns:a16="http://schemas.microsoft.com/office/drawing/2014/main" id="{09402808-30F4-F851-CBEB-EC8286F1A476}"/>
                    </a:ext>
                  </a:extLst>
                </p:cNvPr>
                <p:cNvGrpSpPr/>
                <p:nvPr/>
              </p:nvGrpSpPr>
              <p:grpSpPr>
                <a:xfrm>
                  <a:off x="4880316" y="4825699"/>
                  <a:ext cx="1005509" cy="826887"/>
                  <a:chOff x="3436856" y="1580186"/>
                  <a:chExt cx="1193551" cy="981525"/>
                </a:xfrm>
              </p:grpSpPr>
              <p:grpSp>
                <p:nvGrpSpPr>
                  <p:cNvPr id="151" name="그룹 150">
                    <a:extLst>
                      <a:ext uri="{FF2B5EF4-FFF2-40B4-BE49-F238E27FC236}">
                        <a16:creationId xmlns:a16="http://schemas.microsoft.com/office/drawing/2014/main" id="{E88722A4-451B-2F27-482D-B52A772331E9}"/>
                      </a:ext>
                    </a:extLst>
                  </p:cNvPr>
                  <p:cNvGrpSpPr/>
                  <p:nvPr/>
                </p:nvGrpSpPr>
                <p:grpSpPr>
                  <a:xfrm>
                    <a:off x="3436856" y="1580186"/>
                    <a:ext cx="1193551" cy="977204"/>
                    <a:chOff x="1136848" y="2706156"/>
                    <a:chExt cx="2246328" cy="1839150"/>
                  </a:xfrm>
                </p:grpSpPr>
                <p:pic>
                  <p:nvPicPr>
                    <p:cNvPr id="165" name="그림 164" descr="수사슴, 실루엣이(가) 표시된 사진&#10;&#10;중간 신뢰도로 자동 생성된 설명">
                      <a:extLst>
                        <a:ext uri="{FF2B5EF4-FFF2-40B4-BE49-F238E27FC236}">
                          <a16:creationId xmlns:a16="http://schemas.microsoft.com/office/drawing/2014/main" id="{EAB903BC-DB99-3F19-C6D5-9DD50FEAEE1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duotone>
                        <a:schemeClr val="accent2">
                          <a:shade val="45000"/>
                          <a:satMod val="135000"/>
                        </a:schemeClr>
                        <a:prstClr val="white"/>
                      </a:duoton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3505" t="24237" r="52380" b="41097"/>
                    <a:stretch/>
                  </p:blipFill>
                  <p:spPr>
                    <a:xfrm>
                      <a:off x="1136848" y="2706156"/>
                      <a:ext cx="1455731" cy="1839150"/>
                    </a:xfrm>
                    <a:prstGeom prst="rect">
                      <a:avLst/>
                    </a:prstGeom>
                    <a:effectLst>
                      <a:glow rad="12700">
                        <a:schemeClr val="tx1"/>
                      </a:glow>
                    </a:effectLst>
                  </p:spPr>
                </p:pic>
                <p:pic>
                  <p:nvPicPr>
                    <p:cNvPr id="167" name="그림 166" descr="수사슴, 실루엣이(가) 표시된 사진&#10;&#10;중간 신뢰도로 자동 생성된 설명">
                      <a:extLst>
                        <a:ext uri="{FF2B5EF4-FFF2-40B4-BE49-F238E27FC236}">
                          <a16:creationId xmlns:a16="http://schemas.microsoft.com/office/drawing/2014/main" id="{A76F9928-4750-578D-FFF1-ABFECE08D34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duotone>
                        <a:schemeClr val="accent2">
                          <a:shade val="45000"/>
                          <a:satMod val="135000"/>
                        </a:schemeClr>
                        <a:prstClr val="white"/>
                      </a:duoton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52458" t="24237" r="13428" b="41097"/>
                    <a:stretch/>
                  </p:blipFill>
                  <p:spPr>
                    <a:xfrm>
                      <a:off x="1927445" y="2706156"/>
                      <a:ext cx="1455731" cy="1839150"/>
                    </a:xfrm>
                    <a:prstGeom prst="rect">
                      <a:avLst/>
                    </a:prstGeom>
                    <a:effectLst>
                      <a:glow rad="12700">
                        <a:schemeClr val="tx1"/>
                      </a:glow>
                    </a:effectLst>
                  </p:spPr>
                </p:pic>
              </p:grpSp>
              <p:pic>
                <p:nvPicPr>
                  <p:cNvPr id="152" name="그림 151" descr="할로윈, 호박, 만화 영화, 채소이(가) 표시된 사진&#10;&#10;자동 생성된 설명">
                    <a:extLst>
                      <a:ext uri="{FF2B5EF4-FFF2-40B4-BE49-F238E27FC236}">
                        <a16:creationId xmlns:a16="http://schemas.microsoft.com/office/drawing/2014/main" id="{DFCF14A8-CA8F-2A99-AB3E-B5D70164421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schemeClr val="bg2">
                        <a:shade val="45000"/>
                        <a:satMod val="135000"/>
                      </a:schemeClr>
                      <a:prstClr val="white"/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5048" b="84375" l="29808" r="73798">
                                <a14:foregroundMark x1="43750" y1="66827" x2="39183" y2="82212"/>
                                <a14:foregroundMark x1="34856" y1="65625" x2="30288" y2="77885"/>
                                <a14:foregroundMark x1="35577" y1="66827" x2="34856" y2="84615"/>
                                <a14:foregroundMark x1="33413" y1="66827" x2="32452" y2="82212"/>
                                <a14:foregroundMark x1="33173" y1="66827" x2="34615" y2="81250"/>
                                <a14:foregroundMark x1="34615" y1="66827" x2="36779" y2="82212"/>
                                <a14:foregroundMark x1="33413" y1="67788" x2="36779" y2="81250"/>
                                <a14:foregroundMark x1="33413" y1="66827" x2="45913" y2="82452"/>
                                <a14:foregroundMark x1="59375" y1="64663" x2="70433" y2="78846"/>
                                <a14:foregroundMark x1="61779" y1="60096" x2="72837" y2="67548"/>
                                <a14:foregroundMark x1="62740" y1="55529" x2="73798" y2="57692"/>
                                <a14:foregroundMark x1="65144" y1="55529" x2="71394" y2="55529"/>
                                <a14:foregroundMark x1="35817" y1="37740" x2="44471" y2="46394"/>
                                <a14:foregroundMark x1="45913" y1="20673" x2="55769" y2="25000"/>
                                <a14:foregroundMark x1="50481" y1="19712" x2="59135" y2="24038"/>
                                <a14:foregroundMark x1="44712" y1="19712" x2="59135" y2="19712"/>
                                <a14:foregroundMark x1="48077" y1="18750" x2="64904" y2="18750"/>
                                <a14:foregroundMark x1="49519" y1="18750" x2="56731" y2="18750"/>
                                <a14:foregroundMark x1="48077" y1="18750" x2="63702" y2="17308"/>
                                <a14:foregroundMark x1="45913" y1="18510" x2="62500" y2="17308"/>
                                <a14:foregroundMark x1="51442" y1="17308" x2="58173" y2="17308"/>
                                <a14:foregroundMark x1="73798" y1="5048" x2="73798" y2="5048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0870" t="16475" r="30870" b="16615"/>
                  <a:stretch/>
                </p:blipFill>
                <p:spPr>
                  <a:xfrm>
                    <a:off x="3767290" y="1630113"/>
                    <a:ext cx="532683" cy="931598"/>
                  </a:xfrm>
                  <a:prstGeom prst="rect">
                    <a:avLst/>
                  </a:prstGeom>
                </p:spPr>
              </p:pic>
              <p:pic>
                <p:nvPicPr>
                  <p:cNvPr id="164" name="그림 163" descr="달, 밤, 어둠이(가) 표시된 사진&#10;&#10;자동 생성된 설명">
                    <a:extLst>
                      <a:ext uri="{FF2B5EF4-FFF2-40B4-BE49-F238E27FC236}">
                        <a16:creationId xmlns:a16="http://schemas.microsoft.com/office/drawing/2014/main" id="{AFCE2EFE-22A5-A500-AB67-2D5610AC6E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4064" t="62383" r="45396" b="16616"/>
                  <a:stretch/>
                </p:blipFill>
                <p:spPr>
                  <a:xfrm>
                    <a:off x="3960261" y="2269312"/>
                    <a:ext cx="146740" cy="292399"/>
                  </a:xfrm>
                  <a:prstGeom prst="rect">
                    <a:avLst/>
                  </a:prstGeom>
                  <a:effectLst>
                    <a:glow rad="38100">
                      <a:srgbClr val="F1824A"/>
                    </a:glow>
                  </a:effectLst>
                </p:spPr>
              </p:pic>
            </p:grpSp>
            <p:sp>
              <p:nvSpPr>
                <p:cNvPr id="150" name="TextBox 149">
                  <a:extLst>
                    <a:ext uri="{FF2B5EF4-FFF2-40B4-BE49-F238E27FC236}">
                      <a16:creationId xmlns:a16="http://schemas.microsoft.com/office/drawing/2014/main" id="{F4750ADD-C119-8C7F-DE0B-22533F16F4FF}"/>
                    </a:ext>
                  </a:extLst>
                </p:cNvPr>
                <p:cNvSpPr txBox="1"/>
                <p:nvPr/>
              </p:nvSpPr>
              <p:spPr>
                <a:xfrm>
                  <a:off x="5023837" y="5727482"/>
                  <a:ext cx="718466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algn="ctr">
                    <a:defRPr sz="100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defRPr>
                  </a:lvl1pPr>
                </a:lstStyle>
                <a:p>
                  <a:r>
                    <a:rPr lang="en-US" altLang="ko-KR" dirty="0"/>
                    <a:t>&lt; 1</a:t>
                  </a:r>
                  <a:r>
                    <a:rPr lang="ko-KR" altLang="en-US" dirty="0"/>
                    <a:t>단계 </a:t>
                  </a:r>
                  <a:r>
                    <a:rPr lang="en-US" altLang="ko-KR" dirty="0"/>
                    <a:t>&gt;</a:t>
                  </a:r>
                </a:p>
              </p:txBody>
            </p:sp>
          </p:grpSp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144AF5C5-ABEF-BBB1-4A6E-B4CB84B3070E}"/>
                  </a:ext>
                </a:extLst>
              </p:cNvPr>
              <p:cNvGrpSpPr/>
              <p:nvPr/>
            </p:nvGrpSpPr>
            <p:grpSpPr>
              <a:xfrm>
                <a:off x="6285696" y="4825699"/>
                <a:ext cx="1005509" cy="1148004"/>
                <a:chOff x="6321836" y="4825699"/>
                <a:chExt cx="1005509" cy="1148004"/>
              </a:xfrm>
            </p:grpSpPr>
            <p:grpSp>
              <p:nvGrpSpPr>
                <p:cNvPr id="142" name="그룹 141">
                  <a:extLst>
                    <a:ext uri="{FF2B5EF4-FFF2-40B4-BE49-F238E27FC236}">
                      <a16:creationId xmlns:a16="http://schemas.microsoft.com/office/drawing/2014/main" id="{97E87908-E55D-8D65-A9A8-FF9B7C21879E}"/>
                    </a:ext>
                  </a:extLst>
                </p:cNvPr>
                <p:cNvGrpSpPr/>
                <p:nvPr/>
              </p:nvGrpSpPr>
              <p:grpSpPr>
                <a:xfrm>
                  <a:off x="6321836" y="4825699"/>
                  <a:ext cx="1005509" cy="826887"/>
                  <a:chOff x="4397613" y="2189151"/>
                  <a:chExt cx="3396774" cy="2793359"/>
                </a:xfrm>
              </p:grpSpPr>
              <p:grpSp>
                <p:nvGrpSpPr>
                  <p:cNvPr id="144" name="그룹 143">
                    <a:extLst>
                      <a:ext uri="{FF2B5EF4-FFF2-40B4-BE49-F238E27FC236}">
                        <a16:creationId xmlns:a16="http://schemas.microsoft.com/office/drawing/2014/main" id="{57EC1D6C-DF82-198C-BD25-3DF37D043A22}"/>
                      </a:ext>
                    </a:extLst>
                  </p:cNvPr>
                  <p:cNvGrpSpPr/>
                  <p:nvPr/>
                </p:nvGrpSpPr>
                <p:grpSpPr>
                  <a:xfrm>
                    <a:off x="4397613" y="2189151"/>
                    <a:ext cx="3396774" cy="2781062"/>
                    <a:chOff x="1136848" y="2706156"/>
                    <a:chExt cx="2246328" cy="1839150"/>
                  </a:xfrm>
                </p:grpSpPr>
                <p:pic>
                  <p:nvPicPr>
                    <p:cNvPr id="147" name="그림 146" descr="수사슴, 실루엣이(가) 표시된 사진&#10;&#10;중간 신뢰도로 자동 생성된 설명">
                      <a:extLst>
                        <a:ext uri="{FF2B5EF4-FFF2-40B4-BE49-F238E27FC236}">
                          <a16:creationId xmlns:a16="http://schemas.microsoft.com/office/drawing/2014/main" id="{08CC8ABB-90FA-DA92-1CC0-38C2D5CEF87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duotone>
                        <a:schemeClr val="accent2">
                          <a:shade val="45000"/>
                          <a:satMod val="135000"/>
                        </a:schemeClr>
                        <a:prstClr val="white"/>
                      </a:duoton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3505" t="24237" r="52380" b="41097"/>
                    <a:stretch/>
                  </p:blipFill>
                  <p:spPr>
                    <a:xfrm>
                      <a:off x="1136848" y="2706156"/>
                      <a:ext cx="1455731" cy="1839150"/>
                    </a:xfrm>
                    <a:prstGeom prst="rect">
                      <a:avLst/>
                    </a:prstGeom>
                    <a:effectLst>
                      <a:glow rad="12700">
                        <a:schemeClr val="tx1"/>
                      </a:glow>
                    </a:effectLst>
                  </p:spPr>
                </p:pic>
                <p:pic>
                  <p:nvPicPr>
                    <p:cNvPr id="148" name="그림 147" descr="수사슴, 실루엣이(가) 표시된 사진&#10;&#10;중간 신뢰도로 자동 생성된 설명">
                      <a:extLst>
                        <a:ext uri="{FF2B5EF4-FFF2-40B4-BE49-F238E27FC236}">
                          <a16:creationId xmlns:a16="http://schemas.microsoft.com/office/drawing/2014/main" id="{B488A411-51B3-4B42-EDDA-62C77E1E7D2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duotone>
                        <a:schemeClr val="accent2">
                          <a:shade val="45000"/>
                          <a:satMod val="135000"/>
                        </a:schemeClr>
                        <a:prstClr val="white"/>
                      </a:duoton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52458" t="24237" r="13428" b="41097"/>
                    <a:stretch/>
                  </p:blipFill>
                  <p:spPr>
                    <a:xfrm>
                      <a:off x="1927445" y="2706156"/>
                      <a:ext cx="1455731" cy="1839150"/>
                    </a:xfrm>
                    <a:prstGeom prst="rect">
                      <a:avLst/>
                    </a:prstGeom>
                    <a:effectLst>
                      <a:glow rad="12700">
                        <a:schemeClr val="tx1"/>
                      </a:glow>
                    </a:effectLst>
                  </p:spPr>
                </p:pic>
              </p:grpSp>
              <p:pic>
                <p:nvPicPr>
                  <p:cNvPr id="145" name="그림 144" descr="할로윈, 호박, 만화 영화, 채소이(가) 표시된 사진&#10;&#10;자동 생성된 설명">
                    <a:extLst>
                      <a:ext uri="{FF2B5EF4-FFF2-40B4-BE49-F238E27FC236}">
                        <a16:creationId xmlns:a16="http://schemas.microsoft.com/office/drawing/2014/main" id="{845472B7-BEED-C455-732F-3DA5C8F2640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duotone>
                      <a:schemeClr val="bg2">
                        <a:shade val="45000"/>
                        <a:satMod val="135000"/>
                      </a:schemeClr>
                      <a:prstClr val="white"/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5048" b="84375" l="29808" r="73798">
                                <a14:foregroundMark x1="43750" y1="66827" x2="39183" y2="82212"/>
                                <a14:foregroundMark x1="34856" y1="65625" x2="30288" y2="77885"/>
                                <a14:foregroundMark x1="35577" y1="66827" x2="34856" y2="84615"/>
                                <a14:foregroundMark x1="33413" y1="66827" x2="32452" y2="82212"/>
                                <a14:foregroundMark x1="33173" y1="66827" x2="34615" y2="81250"/>
                                <a14:foregroundMark x1="34615" y1="66827" x2="36779" y2="82212"/>
                                <a14:foregroundMark x1="33413" y1="67788" x2="36779" y2="81250"/>
                                <a14:foregroundMark x1="33413" y1="66827" x2="45913" y2="82452"/>
                                <a14:foregroundMark x1="59375" y1="64663" x2="70433" y2="78846"/>
                                <a14:foregroundMark x1="61779" y1="60096" x2="72837" y2="67548"/>
                                <a14:foregroundMark x1="62740" y1="55529" x2="73798" y2="57692"/>
                                <a14:foregroundMark x1="65144" y1="55529" x2="71394" y2="55529"/>
                                <a14:foregroundMark x1="35817" y1="37740" x2="44471" y2="46394"/>
                                <a14:foregroundMark x1="45913" y1="20673" x2="55769" y2="25000"/>
                                <a14:foregroundMark x1="50481" y1="19712" x2="59135" y2="24038"/>
                                <a14:foregroundMark x1="44712" y1="19712" x2="59135" y2="19712"/>
                                <a14:foregroundMark x1="48077" y1="18750" x2="64904" y2="18750"/>
                                <a14:foregroundMark x1="49519" y1="18750" x2="56731" y2="18750"/>
                                <a14:foregroundMark x1="48077" y1="18750" x2="63702" y2="17308"/>
                                <a14:foregroundMark x1="45913" y1="18510" x2="62500" y2="17308"/>
                                <a14:foregroundMark x1="51442" y1="17308" x2="58173" y2="17308"/>
                                <a14:foregroundMark x1="73798" y1="5048" x2="73798" y2="5048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0870" t="16475" r="30870" b="16615"/>
                  <a:stretch/>
                </p:blipFill>
                <p:spPr>
                  <a:xfrm>
                    <a:off x="5338008" y="2331239"/>
                    <a:ext cx="1515985" cy="2651271"/>
                  </a:xfrm>
                  <a:prstGeom prst="rect">
                    <a:avLst/>
                  </a:prstGeom>
                </p:spPr>
              </p:pic>
              <p:pic>
                <p:nvPicPr>
                  <p:cNvPr id="146" name="그림 145" descr="할로윈, 호박이(가) 표시된 사진&#10;&#10;자동 생성된 설명">
                    <a:extLst>
                      <a:ext uri="{FF2B5EF4-FFF2-40B4-BE49-F238E27FC236}">
                        <a16:creationId xmlns:a16="http://schemas.microsoft.com/office/drawing/2014/main" id="{315CBE64-DC84-74DE-07A5-C4586AA30A1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041" t="42640" r="38975" b="16615"/>
                  <a:stretch/>
                </p:blipFill>
                <p:spPr>
                  <a:xfrm>
                    <a:off x="5661784" y="3368040"/>
                    <a:ext cx="871096" cy="1614469"/>
                  </a:xfrm>
                  <a:prstGeom prst="rect">
                    <a:avLst/>
                  </a:prstGeom>
                  <a:effectLst>
                    <a:glow rad="88900">
                      <a:srgbClr val="EE4B3A"/>
                    </a:glow>
                  </a:effectLst>
                </p:spPr>
              </p:pic>
            </p:grpSp>
            <p:sp>
              <p:nvSpPr>
                <p:cNvPr id="143" name="TextBox 142">
                  <a:extLst>
                    <a:ext uri="{FF2B5EF4-FFF2-40B4-BE49-F238E27FC236}">
                      <a16:creationId xmlns:a16="http://schemas.microsoft.com/office/drawing/2014/main" id="{6DC870BC-2535-CBA3-3239-A74F48CC7691}"/>
                    </a:ext>
                  </a:extLst>
                </p:cNvPr>
                <p:cNvSpPr txBox="1"/>
                <p:nvPr/>
              </p:nvSpPr>
              <p:spPr>
                <a:xfrm>
                  <a:off x="6465357" y="5727482"/>
                  <a:ext cx="718466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algn="ctr">
                    <a:defRPr sz="100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defRPr>
                  </a:lvl1pPr>
                </a:lstStyle>
                <a:p>
                  <a:r>
                    <a:rPr lang="en-US" altLang="ko-KR" dirty="0"/>
                    <a:t>&lt; 2</a:t>
                  </a:r>
                  <a:r>
                    <a:rPr lang="ko-KR" altLang="en-US" dirty="0"/>
                    <a:t>단계 </a:t>
                  </a:r>
                  <a:r>
                    <a:rPr lang="en-US" altLang="ko-KR" dirty="0"/>
                    <a:t>&gt;</a:t>
                  </a:r>
                </a:p>
              </p:txBody>
            </p: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42E625B9-5472-47F1-0F89-818F0A9E8D19}"/>
                  </a:ext>
                </a:extLst>
              </p:cNvPr>
              <p:cNvGrpSpPr/>
              <p:nvPr/>
            </p:nvGrpSpPr>
            <p:grpSpPr>
              <a:xfrm>
                <a:off x="7884090" y="4825699"/>
                <a:ext cx="1005509" cy="1148004"/>
                <a:chOff x="7763356" y="4825699"/>
                <a:chExt cx="1005509" cy="1148004"/>
              </a:xfrm>
            </p:grpSpPr>
            <p:grpSp>
              <p:nvGrpSpPr>
                <p:cNvPr id="136" name="그룹 135">
                  <a:extLst>
                    <a:ext uri="{FF2B5EF4-FFF2-40B4-BE49-F238E27FC236}">
                      <a16:creationId xmlns:a16="http://schemas.microsoft.com/office/drawing/2014/main" id="{A58BDCE4-742B-D3C0-BEC3-3CAAEC314E3B}"/>
                    </a:ext>
                  </a:extLst>
                </p:cNvPr>
                <p:cNvGrpSpPr/>
                <p:nvPr/>
              </p:nvGrpSpPr>
              <p:grpSpPr>
                <a:xfrm>
                  <a:off x="7763356" y="4825699"/>
                  <a:ext cx="1005509" cy="826887"/>
                  <a:chOff x="647042" y="1915343"/>
                  <a:chExt cx="3396774" cy="2793359"/>
                </a:xfrm>
              </p:grpSpPr>
              <p:grpSp>
                <p:nvGrpSpPr>
                  <p:cNvPr id="138" name="그룹 137">
                    <a:extLst>
                      <a:ext uri="{FF2B5EF4-FFF2-40B4-BE49-F238E27FC236}">
                        <a16:creationId xmlns:a16="http://schemas.microsoft.com/office/drawing/2014/main" id="{C41D9818-5229-AE51-BA68-9630F9D08469}"/>
                      </a:ext>
                    </a:extLst>
                  </p:cNvPr>
                  <p:cNvGrpSpPr/>
                  <p:nvPr/>
                </p:nvGrpSpPr>
                <p:grpSpPr>
                  <a:xfrm>
                    <a:off x="647042" y="1915343"/>
                    <a:ext cx="3396774" cy="2781062"/>
                    <a:chOff x="1136848" y="2706156"/>
                    <a:chExt cx="2246328" cy="1839150"/>
                  </a:xfrm>
                </p:grpSpPr>
                <p:pic>
                  <p:nvPicPr>
                    <p:cNvPr id="140" name="그림 139" descr="수사슴, 실루엣이(가) 표시된 사진&#10;&#10;중간 신뢰도로 자동 생성된 설명">
                      <a:extLst>
                        <a:ext uri="{FF2B5EF4-FFF2-40B4-BE49-F238E27FC236}">
                          <a16:creationId xmlns:a16="http://schemas.microsoft.com/office/drawing/2014/main" id="{06F03DDB-4B56-2517-1286-2C2F72C40E2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duotone>
                        <a:schemeClr val="accent2">
                          <a:shade val="45000"/>
                          <a:satMod val="135000"/>
                        </a:schemeClr>
                        <a:prstClr val="white"/>
                      </a:duoton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3505" t="24237" r="52380" b="41097"/>
                    <a:stretch/>
                  </p:blipFill>
                  <p:spPr>
                    <a:xfrm>
                      <a:off x="1136848" y="2706156"/>
                      <a:ext cx="1455731" cy="1839150"/>
                    </a:xfrm>
                    <a:prstGeom prst="rect">
                      <a:avLst/>
                    </a:prstGeom>
                    <a:effectLst>
                      <a:glow rad="12700">
                        <a:schemeClr val="tx1"/>
                      </a:glow>
                    </a:effectLst>
                  </p:spPr>
                </p:pic>
                <p:pic>
                  <p:nvPicPr>
                    <p:cNvPr id="141" name="그림 140" descr="수사슴, 실루엣이(가) 표시된 사진&#10;&#10;중간 신뢰도로 자동 생성된 설명">
                      <a:extLst>
                        <a:ext uri="{FF2B5EF4-FFF2-40B4-BE49-F238E27FC236}">
                          <a16:creationId xmlns:a16="http://schemas.microsoft.com/office/drawing/2014/main" id="{9DF697B5-B9E0-F1C3-0575-2CDAE137A8E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duotone>
                        <a:schemeClr val="accent2">
                          <a:shade val="45000"/>
                          <a:satMod val="135000"/>
                        </a:schemeClr>
                        <a:prstClr val="white"/>
                      </a:duoton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52458" t="24237" r="13428" b="41097"/>
                    <a:stretch/>
                  </p:blipFill>
                  <p:spPr>
                    <a:xfrm>
                      <a:off x="1927445" y="2706156"/>
                      <a:ext cx="1455731" cy="1839150"/>
                    </a:xfrm>
                    <a:prstGeom prst="rect">
                      <a:avLst/>
                    </a:prstGeom>
                    <a:effectLst>
                      <a:glow rad="12700">
                        <a:schemeClr val="tx1"/>
                      </a:glow>
                    </a:effectLst>
                  </p:spPr>
                </p:pic>
              </p:grpSp>
              <p:pic>
                <p:nvPicPr>
                  <p:cNvPr id="139" name="그림 138" descr="할로윈, 호박, 만화 영화, 채소이(가) 표시된 사진&#10;&#10;자동 생성된 설명">
                    <a:extLst>
                      <a:ext uri="{FF2B5EF4-FFF2-40B4-BE49-F238E27FC236}">
                        <a16:creationId xmlns:a16="http://schemas.microsoft.com/office/drawing/2014/main" id="{D8A5E12E-124E-D2E8-2B93-DE9F2ED1B5F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5048" b="84375" l="29808" r="73798">
                                <a14:foregroundMark x1="43750" y1="66827" x2="39183" y2="82212"/>
                                <a14:foregroundMark x1="34856" y1="65625" x2="30288" y2="77885"/>
                                <a14:foregroundMark x1="35577" y1="66827" x2="34856" y2="84615"/>
                                <a14:foregroundMark x1="33413" y1="66827" x2="32452" y2="82212"/>
                                <a14:foregroundMark x1="33173" y1="66827" x2="34615" y2="81250"/>
                                <a14:foregroundMark x1="34615" y1="66827" x2="36779" y2="82212"/>
                                <a14:foregroundMark x1="33413" y1="67788" x2="36779" y2="81250"/>
                                <a14:foregroundMark x1="33413" y1="66827" x2="45913" y2="82452"/>
                                <a14:foregroundMark x1="59375" y1="64663" x2="70433" y2="78846"/>
                                <a14:foregroundMark x1="61779" y1="60096" x2="72837" y2="67548"/>
                                <a14:foregroundMark x1="62740" y1="55529" x2="73798" y2="57692"/>
                                <a14:foregroundMark x1="65144" y1="55529" x2="71394" y2="55529"/>
                                <a14:foregroundMark x1="35817" y1="37740" x2="44471" y2="46394"/>
                                <a14:foregroundMark x1="45913" y1="20673" x2="55769" y2="25000"/>
                                <a14:foregroundMark x1="50481" y1="19712" x2="59135" y2="24038"/>
                                <a14:foregroundMark x1="44712" y1="19712" x2="59135" y2="19712"/>
                                <a14:foregroundMark x1="48077" y1="18750" x2="64904" y2="18750"/>
                                <a14:foregroundMark x1="49519" y1="18750" x2="56731" y2="18750"/>
                                <a14:foregroundMark x1="48077" y1="18750" x2="63702" y2="17308"/>
                                <a14:foregroundMark x1="45913" y1="18510" x2="62500" y2="17308"/>
                                <a14:foregroundMark x1="51442" y1="17308" x2="58173" y2="17308"/>
                                <a14:foregroundMark x1="73798" y1="5048" x2="73798" y2="5048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0870" t="16475" r="30870" b="16615"/>
                  <a:stretch/>
                </p:blipFill>
                <p:spPr>
                  <a:xfrm>
                    <a:off x="1587437" y="2057431"/>
                    <a:ext cx="1515985" cy="2651271"/>
                  </a:xfrm>
                  <a:prstGeom prst="rect">
                    <a:avLst/>
                  </a:prstGeom>
                  <a:effectLst>
                    <a:glow rad="127000">
                      <a:srgbClr val="8C1B1B"/>
                    </a:glow>
                  </a:effectLst>
                </p:spPr>
              </p:pic>
            </p:grpSp>
            <p:sp>
              <p:nvSpPr>
                <p:cNvPr id="137" name="TextBox 136">
                  <a:extLst>
                    <a:ext uri="{FF2B5EF4-FFF2-40B4-BE49-F238E27FC236}">
                      <a16:creationId xmlns:a16="http://schemas.microsoft.com/office/drawing/2014/main" id="{8A6AF3B7-0E7A-0DF9-2EFA-37CB3ED5DC8E}"/>
                    </a:ext>
                  </a:extLst>
                </p:cNvPr>
                <p:cNvSpPr txBox="1"/>
                <p:nvPr/>
              </p:nvSpPr>
              <p:spPr>
                <a:xfrm>
                  <a:off x="7906877" y="5727482"/>
                  <a:ext cx="718466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algn="ctr">
                    <a:defRPr sz="100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defRPr>
                  </a:lvl1pPr>
                </a:lstStyle>
                <a:p>
                  <a:r>
                    <a:rPr lang="en-US" altLang="ko-KR" dirty="0"/>
                    <a:t>&lt; 3</a:t>
                  </a:r>
                  <a:r>
                    <a:rPr lang="ko-KR" altLang="en-US" dirty="0"/>
                    <a:t>단계 </a:t>
                  </a:r>
                  <a:r>
                    <a:rPr lang="en-US" altLang="ko-KR" dirty="0"/>
                    <a:t>&gt;</a:t>
                  </a:r>
                </a:p>
              </p:txBody>
            </p:sp>
          </p:grpSp>
          <p:sp>
            <p:nvSpPr>
              <p:cNvPr id="134" name="화살표: 오른쪽 133">
                <a:extLst>
                  <a:ext uri="{FF2B5EF4-FFF2-40B4-BE49-F238E27FC236}">
                    <a16:creationId xmlns:a16="http://schemas.microsoft.com/office/drawing/2014/main" id="{B07C96F7-6507-AE78-BDFB-6BE54B0B041B}"/>
                  </a:ext>
                </a:extLst>
              </p:cNvPr>
              <p:cNvSpPr/>
              <p:nvPr/>
            </p:nvSpPr>
            <p:spPr>
              <a:xfrm>
                <a:off x="5891862" y="5324311"/>
                <a:ext cx="194783" cy="150780"/>
              </a:xfrm>
              <a:prstGeom prst="rightArrow">
                <a:avLst/>
              </a:prstGeom>
              <a:solidFill>
                <a:srgbClr val="F2D57E"/>
              </a:solidFill>
              <a:ln>
                <a:solidFill>
                  <a:srgbClr val="8C1B1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5" name="화살표: 오른쪽 134">
                <a:extLst>
                  <a:ext uri="{FF2B5EF4-FFF2-40B4-BE49-F238E27FC236}">
                    <a16:creationId xmlns:a16="http://schemas.microsoft.com/office/drawing/2014/main" id="{13C9F9AE-41EC-33C3-FCDA-2F13D1EB8E29}"/>
                  </a:ext>
                </a:extLst>
              </p:cNvPr>
              <p:cNvSpPr/>
              <p:nvPr/>
            </p:nvSpPr>
            <p:spPr>
              <a:xfrm>
                <a:off x="7490256" y="5324311"/>
                <a:ext cx="194783" cy="150780"/>
              </a:xfrm>
              <a:prstGeom prst="rightArrow">
                <a:avLst/>
              </a:prstGeom>
              <a:solidFill>
                <a:srgbClr val="F2D57E"/>
              </a:solidFill>
              <a:ln>
                <a:solidFill>
                  <a:srgbClr val="8C1B1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" name="화살표: 오른쪽 1">
                <a:extLst>
                  <a:ext uri="{FF2B5EF4-FFF2-40B4-BE49-F238E27FC236}">
                    <a16:creationId xmlns:a16="http://schemas.microsoft.com/office/drawing/2014/main" id="{E40BC215-6EDA-9B12-9BED-597FFF4BE2AF}"/>
                  </a:ext>
                </a:extLst>
              </p:cNvPr>
              <p:cNvSpPr/>
              <p:nvPr/>
            </p:nvSpPr>
            <p:spPr>
              <a:xfrm>
                <a:off x="4293468" y="5324311"/>
                <a:ext cx="194783" cy="150780"/>
              </a:xfrm>
              <a:prstGeom prst="rightArrow">
                <a:avLst/>
              </a:prstGeom>
              <a:solidFill>
                <a:srgbClr val="F2D57E"/>
              </a:solidFill>
              <a:ln>
                <a:solidFill>
                  <a:srgbClr val="8C1B1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70C173A7-8B11-2EE9-CC9D-BE765D648BAA}"/>
                  </a:ext>
                </a:extLst>
              </p:cNvPr>
              <p:cNvGrpSpPr/>
              <p:nvPr/>
            </p:nvGrpSpPr>
            <p:grpSpPr>
              <a:xfrm>
                <a:off x="3093334" y="4861704"/>
                <a:ext cx="1001083" cy="1111999"/>
                <a:chOff x="3382853" y="4861704"/>
                <a:chExt cx="1001083" cy="1111999"/>
              </a:xfrm>
            </p:grpSpPr>
            <p:grpSp>
              <p:nvGrpSpPr>
                <p:cNvPr id="53" name="그룹 52">
                  <a:extLst>
                    <a:ext uri="{FF2B5EF4-FFF2-40B4-BE49-F238E27FC236}">
                      <a16:creationId xmlns:a16="http://schemas.microsoft.com/office/drawing/2014/main" id="{5AF471F3-2C42-91C3-6A83-76637467825A}"/>
                    </a:ext>
                  </a:extLst>
                </p:cNvPr>
                <p:cNvGrpSpPr/>
                <p:nvPr/>
              </p:nvGrpSpPr>
              <p:grpSpPr>
                <a:xfrm>
                  <a:off x="3382853" y="4861704"/>
                  <a:ext cx="1001083" cy="823247"/>
                  <a:chOff x="7526490" y="1846788"/>
                  <a:chExt cx="1401317" cy="1152382"/>
                </a:xfrm>
              </p:grpSpPr>
              <p:grpSp>
                <p:nvGrpSpPr>
                  <p:cNvPr id="93" name="그룹 92">
                    <a:extLst>
                      <a:ext uri="{FF2B5EF4-FFF2-40B4-BE49-F238E27FC236}">
                        <a16:creationId xmlns:a16="http://schemas.microsoft.com/office/drawing/2014/main" id="{377C0FFF-5098-39B4-D8FC-F0729A41281C}"/>
                      </a:ext>
                    </a:extLst>
                  </p:cNvPr>
                  <p:cNvGrpSpPr/>
                  <p:nvPr/>
                </p:nvGrpSpPr>
                <p:grpSpPr>
                  <a:xfrm>
                    <a:off x="7526490" y="1846788"/>
                    <a:ext cx="1401317" cy="1152382"/>
                    <a:chOff x="3436856" y="1580186"/>
                    <a:chExt cx="1193551" cy="981525"/>
                  </a:xfrm>
                </p:grpSpPr>
                <p:grpSp>
                  <p:nvGrpSpPr>
                    <p:cNvPr id="95" name="그룹 94">
                      <a:extLst>
                        <a:ext uri="{FF2B5EF4-FFF2-40B4-BE49-F238E27FC236}">
                          <a16:creationId xmlns:a16="http://schemas.microsoft.com/office/drawing/2014/main" id="{D8903AD4-FFDF-B74C-5E38-72EE356EEA8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436856" y="1580186"/>
                      <a:ext cx="1193551" cy="977204"/>
                      <a:chOff x="1136848" y="2706156"/>
                      <a:chExt cx="2246328" cy="1839150"/>
                    </a:xfrm>
                  </p:grpSpPr>
                  <p:pic>
                    <p:nvPicPr>
                      <p:cNvPr id="98" name="그림 97" descr="수사슴, 실루엣이(가) 표시된 사진&#10;&#10;중간 신뢰도로 자동 생성된 설명">
                        <a:extLst>
                          <a:ext uri="{FF2B5EF4-FFF2-40B4-BE49-F238E27FC236}">
                            <a16:creationId xmlns:a16="http://schemas.microsoft.com/office/drawing/2014/main" id="{11870EA5-89DD-CB0D-5C4D-A055B9D90A91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>
                        <a:duotone>
                          <a:schemeClr val="accent2">
                            <a:shade val="45000"/>
                            <a:satMod val="135000"/>
                          </a:schemeClr>
                          <a:prstClr val="white"/>
                        </a:duoton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3505" t="24237" r="52380" b="41097"/>
                      <a:stretch/>
                    </p:blipFill>
                    <p:spPr>
                      <a:xfrm>
                        <a:off x="1136848" y="2706156"/>
                        <a:ext cx="1455731" cy="1839150"/>
                      </a:xfrm>
                      <a:prstGeom prst="rect">
                        <a:avLst/>
                      </a:prstGeom>
                      <a:effectLst>
                        <a:glow rad="12700">
                          <a:schemeClr val="tx1"/>
                        </a:glow>
                      </a:effectLst>
                    </p:spPr>
                  </p:pic>
                  <p:pic>
                    <p:nvPicPr>
                      <p:cNvPr id="99" name="그림 98" descr="수사슴, 실루엣이(가) 표시된 사진&#10;&#10;중간 신뢰도로 자동 생성된 설명">
                        <a:extLst>
                          <a:ext uri="{FF2B5EF4-FFF2-40B4-BE49-F238E27FC236}">
                            <a16:creationId xmlns:a16="http://schemas.microsoft.com/office/drawing/2014/main" id="{8556A306-7C17-B273-2FB0-4D946C1412D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>
                        <a:duotone>
                          <a:schemeClr val="accent2">
                            <a:shade val="45000"/>
                            <a:satMod val="135000"/>
                          </a:schemeClr>
                          <a:prstClr val="white"/>
                        </a:duoton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2458" t="24237" r="13428" b="41097"/>
                      <a:stretch/>
                    </p:blipFill>
                    <p:spPr>
                      <a:xfrm>
                        <a:off x="1927445" y="2706156"/>
                        <a:ext cx="1455731" cy="1839150"/>
                      </a:xfrm>
                      <a:prstGeom prst="rect">
                        <a:avLst/>
                      </a:prstGeom>
                      <a:effectLst>
                        <a:glow rad="12700">
                          <a:schemeClr val="tx1"/>
                        </a:glow>
                      </a:effectLst>
                    </p:spPr>
                  </p:pic>
                </p:grpSp>
                <p:pic>
                  <p:nvPicPr>
                    <p:cNvPr id="96" name="그림 95" descr="할로윈, 호박, 만화 영화, 채소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350B4084-ED9D-3EA8-F0C5-A1497A06103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duotone>
                        <a:schemeClr val="bg2">
                          <a:shade val="45000"/>
                          <a:satMod val="135000"/>
                        </a:schemeClr>
                        <a:prstClr val="white"/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5048" b="84375" l="29808" r="73798">
                                  <a14:foregroundMark x1="43750" y1="66827" x2="39183" y2="82212"/>
                                  <a14:foregroundMark x1="34856" y1="65625" x2="30288" y2="77885"/>
                                  <a14:foregroundMark x1="35577" y1="66827" x2="34856" y2="84615"/>
                                  <a14:foregroundMark x1="33413" y1="66827" x2="32452" y2="82212"/>
                                  <a14:foregroundMark x1="33173" y1="66827" x2="34615" y2="81250"/>
                                  <a14:foregroundMark x1="34615" y1="66827" x2="36779" y2="82212"/>
                                  <a14:foregroundMark x1="33413" y1="67788" x2="36779" y2="81250"/>
                                  <a14:foregroundMark x1="33413" y1="66827" x2="45913" y2="82452"/>
                                  <a14:foregroundMark x1="59375" y1="64663" x2="70433" y2="78846"/>
                                  <a14:foregroundMark x1="61779" y1="60096" x2="72837" y2="67548"/>
                                  <a14:foregroundMark x1="62740" y1="55529" x2="73798" y2="57692"/>
                                  <a14:foregroundMark x1="65144" y1="55529" x2="71394" y2="55529"/>
                                  <a14:foregroundMark x1="35817" y1="37740" x2="44471" y2="46394"/>
                                  <a14:foregroundMark x1="45913" y1="20673" x2="55769" y2="25000"/>
                                  <a14:foregroundMark x1="50481" y1="19712" x2="59135" y2="24038"/>
                                  <a14:foregroundMark x1="44712" y1="19712" x2="59135" y2="19712"/>
                                  <a14:foregroundMark x1="48077" y1="18750" x2="64904" y2="18750"/>
                                  <a14:foregroundMark x1="49519" y1="18750" x2="56731" y2="18750"/>
                                  <a14:foregroundMark x1="48077" y1="18750" x2="63702" y2="17308"/>
                                  <a14:foregroundMark x1="45913" y1="18510" x2="62500" y2="17308"/>
                                  <a14:foregroundMark x1="51442" y1="17308" x2="58173" y2="17308"/>
                                  <a14:foregroundMark x1="73798" y1="5048" x2="73798" y2="5048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30870" t="16475" r="30870" b="16615"/>
                    <a:stretch/>
                  </p:blipFill>
                  <p:spPr>
                    <a:xfrm>
                      <a:off x="3767290" y="1630113"/>
                      <a:ext cx="532683" cy="93159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97" name="그림 96" descr="달, 밤, 어둠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22E6A98E-C450-6F68-F53A-EF855203FCA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44731" t="75566" r="45396" b="16616"/>
                    <a:stretch/>
                  </p:blipFill>
                  <p:spPr>
                    <a:xfrm>
                      <a:off x="3969533" y="2452862"/>
                      <a:ext cx="137467" cy="108849"/>
                    </a:xfrm>
                    <a:prstGeom prst="rect">
                      <a:avLst/>
                    </a:prstGeom>
                    <a:effectLst>
                      <a:glow rad="38100">
                        <a:srgbClr val="F1824A"/>
                      </a:glow>
                    </a:effectLst>
                  </p:spPr>
                </p:pic>
              </p:grpSp>
              <p:cxnSp>
                <p:nvCxnSpPr>
                  <p:cNvPr id="108" name="직선 화살표 연결선 107">
                    <a:extLst>
                      <a:ext uri="{FF2B5EF4-FFF2-40B4-BE49-F238E27FC236}">
                        <a16:creationId xmlns:a16="http://schemas.microsoft.com/office/drawing/2014/main" id="{C13E72EA-66CB-4DB9-DBEB-1EB5FB9567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8227148" y="2548121"/>
                    <a:ext cx="0" cy="215501"/>
                  </a:xfrm>
                  <a:prstGeom prst="straightConnector1">
                    <a:avLst/>
                  </a:prstGeom>
                  <a:ln w="28575">
                    <a:solidFill>
                      <a:srgbClr val="ED4B39"/>
                    </a:solidFill>
                    <a:tailEnd type="triangle" w="sm" len="sm"/>
                  </a:ln>
                  <a:effectLst>
                    <a:glow rad="38100">
                      <a:schemeClr val="bg1"/>
                    </a:glow>
                  </a:effectLst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8AAF9792-A5CE-0368-50F5-6365980A7526}"/>
                    </a:ext>
                  </a:extLst>
                </p:cNvPr>
                <p:cNvSpPr txBox="1"/>
                <p:nvPr/>
              </p:nvSpPr>
              <p:spPr>
                <a:xfrm>
                  <a:off x="3383899" y="5727482"/>
                  <a:ext cx="998991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algn="ctr">
                    <a:defRPr sz="100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defRPr>
                  </a:lvl1pPr>
                </a:lstStyle>
                <a:p>
                  <a:r>
                    <a:rPr lang="en-US" altLang="ko-KR" dirty="0"/>
                    <a:t>&lt; </a:t>
                  </a:r>
                  <a:r>
                    <a:rPr lang="ko-KR" altLang="en-US" dirty="0"/>
                    <a:t>게이지 회복 </a:t>
                  </a:r>
                  <a:r>
                    <a:rPr lang="en-US" altLang="ko-KR" dirty="0"/>
                    <a:t>&gt;</a:t>
                  </a:r>
                </a:p>
              </p:txBody>
            </p:sp>
          </p:grp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A91AE3D-C38D-2072-7113-DD7ABD8BF512}"/>
              </a:ext>
            </a:extLst>
          </p:cNvPr>
          <p:cNvSpPr txBox="1"/>
          <p:nvPr/>
        </p:nvSpPr>
        <p:spPr>
          <a:xfrm>
            <a:off x="5091560" y="6157939"/>
            <a:ext cx="20088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* 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각 단계별 게이지의 최대치는 같습니다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5719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3701E-88C0-CD9E-E994-76F2BBF02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66B8707-C856-141A-1B9E-6445221FCDC8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1F8C878-8F84-37E0-2760-DA15CC79C2F7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클래스 소개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0B7C74B-24BF-BF77-FC4F-2B9C173398BF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34108A1-9238-CC09-C2A2-A7E0D5CE7823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E9BC95BE-CD74-1DB6-B9BB-3E8BAAB38261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267BCAD5-13CA-BDA6-4628-F84719E949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D35A6148-98A4-2177-969C-BA555C508A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B64DC90-3055-961F-9A72-4ADD4AC9752F}"/>
              </a:ext>
            </a:extLst>
          </p:cNvPr>
          <p:cNvSpPr txBox="1"/>
          <p:nvPr/>
        </p:nvSpPr>
        <p:spPr>
          <a:xfrm>
            <a:off x="1477674" y="155864"/>
            <a:ext cx="141497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(2) </a:t>
            </a: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아이덴티티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A27E5C4C-59E8-53B8-4101-9EE9B4E0987E}"/>
              </a:ext>
            </a:extLst>
          </p:cNvPr>
          <p:cNvGrpSpPr/>
          <p:nvPr/>
        </p:nvGrpSpPr>
        <p:grpSpPr>
          <a:xfrm>
            <a:off x="0" y="6537851"/>
            <a:ext cx="12192000" cy="320149"/>
            <a:chOff x="0" y="6553239"/>
            <a:chExt cx="12192000" cy="320149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2E86421-7E1D-0AF4-922E-782BCA07E335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85E4ADE-E663-6B3E-7ABF-F87FAD84FABC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4A9719B-EC2F-3245-A9C7-B3FBAC0539F7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C7C6489-46B5-AC84-6AD7-8EC4B0B3F86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36B771F5-6984-B80B-8F67-215F27FBFC84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2F604234-ED12-0794-254A-6B0DD0AFCE49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64" name="직선 연결선 63">
                  <a:extLst>
                    <a:ext uri="{FF2B5EF4-FFF2-40B4-BE49-F238E27FC236}">
                      <a16:creationId xmlns:a16="http://schemas.microsoft.com/office/drawing/2014/main" id="{94E5144C-43CD-CBEF-A8E8-44781720E6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직선 연결선 70">
                  <a:extLst>
                    <a:ext uri="{FF2B5EF4-FFF2-40B4-BE49-F238E27FC236}">
                      <a16:creationId xmlns:a16="http://schemas.microsoft.com/office/drawing/2014/main" id="{D6AC867C-6089-4317-F490-F1422B353E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>
                  <a:extLst>
                    <a:ext uri="{FF2B5EF4-FFF2-40B4-BE49-F238E27FC236}">
                      <a16:creationId xmlns:a16="http://schemas.microsoft.com/office/drawing/2014/main" id="{ABF688A9-2D45-19EC-90A5-C1C97F083F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>
                  <a:extLst>
                    <a:ext uri="{FF2B5EF4-FFF2-40B4-BE49-F238E27FC236}">
                      <a16:creationId xmlns:a16="http://schemas.microsoft.com/office/drawing/2014/main" id="{13EAE8C0-6039-F3E0-2640-2EFCA0CB55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4" name="다이아몬드 73">
                  <a:extLst>
                    <a:ext uri="{FF2B5EF4-FFF2-40B4-BE49-F238E27FC236}">
                      <a16:creationId xmlns:a16="http://schemas.microsoft.com/office/drawing/2014/main" id="{BB7A6A65-5587-F089-2882-71F7C8F87A8B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5" name="다이아몬드 74">
                  <a:extLst>
                    <a:ext uri="{FF2B5EF4-FFF2-40B4-BE49-F238E27FC236}">
                      <a16:creationId xmlns:a16="http://schemas.microsoft.com/office/drawing/2014/main" id="{33E8DA77-6FE1-84EA-1B85-14F9293DB7E4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7F6623BC-990C-60B1-7A39-75F4D64D6101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47" name="그룹 46">
                  <a:extLst>
                    <a:ext uri="{FF2B5EF4-FFF2-40B4-BE49-F238E27FC236}">
                      <a16:creationId xmlns:a16="http://schemas.microsoft.com/office/drawing/2014/main" id="{AD7D1A58-97D2-D349-CA46-EFE1B5E0857E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56" name="직선 연결선 55">
                    <a:extLst>
                      <a:ext uri="{FF2B5EF4-FFF2-40B4-BE49-F238E27FC236}">
                        <a16:creationId xmlns:a16="http://schemas.microsoft.com/office/drawing/2014/main" id="{BDF3150F-D023-F678-B0D9-9178B5DFCC3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8" name="다이아몬드 57">
                    <a:extLst>
                      <a:ext uri="{FF2B5EF4-FFF2-40B4-BE49-F238E27FC236}">
                        <a16:creationId xmlns:a16="http://schemas.microsoft.com/office/drawing/2014/main" id="{76377C62-0A99-271C-4E7D-5C27F5C1653E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63" name="다이아몬드 62">
                    <a:extLst>
                      <a:ext uri="{FF2B5EF4-FFF2-40B4-BE49-F238E27FC236}">
                        <a16:creationId xmlns:a16="http://schemas.microsoft.com/office/drawing/2014/main" id="{5165D60C-A69A-8DA7-A225-6D4591D7DC7C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D6415AC6-D1CD-DFB1-7D2A-C7C06B5303FF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51" name="직선 연결선 50">
                    <a:extLst>
                      <a:ext uri="{FF2B5EF4-FFF2-40B4-BE49-F238E27FC236}">
                        <a16:creationId xmlns:a16="http://schemas.microsoft.com/office/drawing/2014/main" id="{A0139246-EA72-8FFA-3936-30314B17DE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다이아몬드 51">
                    <a:extLst>
                      <a:ext uri="{FF2B5EF4-FFF2-40B4-BE49-F238E27FC236}">
                        <a16:creationId xmlns:a16="http://schemas.microsoft.com/office/drawing/2014/main" id="{27BA3C96-E794-E5E0-3BFF-C5145B71EBAE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AC78CC65-D728-4691-AA79-AD948BE882F8}"/>
              </a:ext>
            </a:extLst>
          </p:cNvPr>
          <p:cNvGrpSpPr/>
          <p:nvPr/>
        </p:nvGrpSpPr>
        <p:grpSpPr>
          <a:xfrm>
            <a:off x="976251" y="1943172"/>
            <a:ext cx="4606254" cy="3024982"/>
            <a:chOff x="1037957" y="1908964"/>
            <a:chExt cx="4606254" cy="3024982"/>
          </a:xfrm>
        </p:grpSpPr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A8894518-D36B-1AD9-4375-25A75BE7DA07}"/>
                </a:ext>
              </a:extLst>
            </p:cNvPr>
            <p:cNvGrpSpPr/>
            <p:nvPr/>
          </p:nvGrpSpPr>
          <p:grpSpPr>
            <a:xfrm>
              <a:off x="1037957" y="1908964"/>
              <a:ext cx="4606254" cy="3024982"/>
              <a:chOff x="1037957" y="1908964"/>
              <a:chExt cx="4606254" cy="3024982"/>
            </a:xfrm>
          </p:grpSpPr>
          <p:sp>
            <p:nvSpPr>
              <p:cNvPr id="197" name="직사각형 196">
                <a:extLst>
                  <a:ext uri="{FF2B5EF4-FFF2-40B4-BE49-F238E27FC236}">
                    <a16:creationId xmlns:a16="http://schemas.microsoft.com/office/drawing/2014/main" id="{05D648B2-F4C0-CA7A-C9CC-B63906FACF63}"/>
                  </a:ext>
                </a:extLst>
              </p:cNvPr>
              <p:cNvSpPr/>
              <p:nvPr/>
            </p:nvSpPr>
            <p:spPr>
              <a:xfrm>
                <a:off x="1037957" y="2051511"/>
                <a:ext cx="4606254" cy="288243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98" name="그룹 197">
                <a:extLst>
                  <a:ext uri="{FF2B5EF4-FFF2-40B4-BE49-F238E27FC236}">
                    <a16:creationId xmlns:a16="http://schemas.microsoft.com/office/drawing/2014/main" id="{B0481623-171E-4AD3-288D-DF3F75D16931}"/>
                  </a:ext>
                </a:extLst>
              </p:cNvPr>
              <p:cNvGrpSpPr/>
              <p:nvPr/>
            </p:nvGrpSpPr>
            <p:grpSpPr>
              <a:xfrm>
                <a:off x="1160222" y="1908964"/>
                <a:ext cx="946800" cy="246221"/>
                <a:chOff x="728379" y="1010408"/>
                <a:chExt cx="946800" cy="259681"/>
              </a:xfrm>
            </p:grpSpPr>
            <p:sp>
              <p:nvSpPr>
                <p:cNvPr id="199" name="직사각형 198">
                  <a:extLst>
                    <a:ext uri="{FF2B5EF4-FFF2-40B4-BE49-F238E27FC236}">
                      <a16:creationId xmlns:a16="http://schemas.microsoft.com/office/drawing/2014/main" id="{AB1398D0-B732-C7F3-985B-529D16E3B51C}"/>
                    </a:ext>
                  </a:extLst>
                </p:cNvPr>
                <p:cNvSpPr/>
                <p:nvPr/>
              </p:nvSpPr>
              <p:spPr>
                <a:xfrm>
                  <a:off x="728379" y="1017849"/>
                  <a:ext cx="946800" cy="244800"/>
                </a:xfrm>
                <a:prstGeom prst="rect">
                  <a:avLst/>
                </a:prstGeom>
                <a:solidFill>
                  <a:srgbClr val="F2D57E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0" name="TextBox 199">
                  <a:extLst>
                    <a:ext uri="{FF2B5EF4-FFF2-40B4-BE49-F238E27FC236}">
                      <a16:creationId xmlns:a16="http://schemas.microsoft.com/office/drawing/2014/main" id="{8D5B194F-994A-2718-3636-DF555F8D482F}"/>
                    </a:ext>
                  </a:extLst>
                </p:cNvPr>
                <p:cNvSpPr txBox="1"/>
                <p:nvPr/>
              </p:nvSpPr>
              <p:spPr>
                <a:xfrm>
                  <a:off x="814494" y="1010408"/>
                  <a:ext cx="774571" cy="25968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단계별 외형</a:t>
                  </a:r>
                  <a:endPara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4BE265AF-AAE3-399B-EF15-A0FD8BB09F97}"/>
                </a:ext>
              </a:extLst>
            </p:cNvPr>
            <p:cNvGrpSpPr/>
            <p:nvPr/>
          </p:nvGrpSpPr>
          <p:grpSpPr>
            <a:xfrm>
              <a:off x="1337011" y="2290677"/>
              <a:ext cx="4008147" cy="2440883"/>
              <a:chOff x="1337011" y="2240878"/>
              <a:chExt cx="4008147" cy="2440883"/>
            </a:xfrm>
          </p:grpSpPr>
          <p:pic>
            <p:nvPicPr>
              <p:cNvPr id="30" name="그림 29" descr="포유류, 사슴뿔, 영양, 순록이(가) 표시된 사진&#10;&#10;자동 생성된 설명">
                <a:extLst>
                  <a:ext uri="{FF2B5EF4-FFF2-40B4-BE49-F238E27FC236}">
                    <a16:creationId xmlns:a16="http://schemas.microsoft.com/office/drawing/2014/main" id="{FA9C5FF2-8C66-7B51-C5C4-2FB7288807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50" t="51050" r="78204" b="5505"/>
              <a:stretch/>
            </p:blipFill>
            <p:spPr>
              <a:xfrm>
                <a:off x="1431518" y="3140058"/>
                <a:ext cx="869289" cy="976295"/>
              </a:xfrm>
              <a:prstGeom prst="rect">
                <a:avLst/>
              </a:prstGeom>
            </p:spPr>
          </p:pic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FA5FA3CC-5624-7308-93E1-7A985C44BAEF}"/>
                  </a:ext>
                </a:extLst>
              </p:cNvPr>
              <p:cNvSpPr txBox="1"/>
              <p:nvPr/>
            </p:nvSpPr>
            <p:spPr>
              <a:xfrm>
                <a:off x="1337011" y="4281651"/>
                <a:ext cx="105830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00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defRPr>
                </a:lvl1pPr>
              </a:lstStyle>
              <a:p>
                <a:r>
                  <a:rPr lang="en-US" altLang="ko-KR" dirty="0"/>
                  <a:t>&lt; 1</a:t>
                </a:r>
                <a:r>
                  <a:rPr lang="ko-KR" altLang="en-US" dirty="0"/>
                  <a:t>단계 </a:t>
                </a:r>
                <a:r>
                  <a:rPr lang="en-US" altLang="ko-KR" dirty="0"/>
                  <a:t>&gt;</a:t>
                </a:r>
              </a:p>
              <a:p>
                <a:r>
                  <a:rPr lang="ko-KR" altLang="en-US" dirty="0"/>
                  <a:t>새끼 사슴</a:t>
                </a:r>
                <a:r>
                  <a:rPr lang="en-US" altLang="ko-KR" dirty="0"/>
                  <a:t> ( </a:t>
                </a:r>
                <a:r>
                  <a:rPr lang="ko-KR" altLang="en-US" dirty="0"/>
                  <a:t>뿔 </a:t>
                </a:r>
                <a:r>
                  <a:rPr lang="en-US" altLang="ko-KR" dirty="0"/>
                  <a:t>X )</a:t>
                </a:r>
              </a:p>
            </p:txBody>
          </p:sp>
          <p:pic>
            <p:nvPicPr>
              <p:cNvPr id="32" name="그림 31" descr="포유류, 사슴뿔, 영양, 순록이(가) 표시된 사진&#10;&#10;자동 생성된 설명">
                <a:extLst>
                  <a:ext uri="{FF2B5EF4-FFF2-40B4-BE49-F238E27FC236}">
                    <a16:creationId xmlns:a16="http://schemas.microsoft.com/office/drawing/2014/main" id="{AE7403E7-8118-CACC-F2B8-CA12AE1A0E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778" t="21995" r="54242" b="5647"/>
              <a:stretch/>
            </p:blipFill>
            <p:spPr>
              <a:xfrm>
                <a:off x="2728456" y="2487966"/>
                <a:ext cx="997141" cy="1625999"/>
              </a:xfrm>
              <a:prstGeom prst="rect">
                <a:avLst/>
              </a:prstGeom>
            </p:spPr>
          </p:pic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E904FE5D-61F3-1B74-CA42-DE9146FBA782}"/>
                  </a:ext>
                </a:extLst>
              </p:cNvPr>
              <p:cNvSpPr txBox="1"/>
              <p:nvPr/>
            </p:nvSpPr>
            <p:spPr>
              <a:xfrm>
                <a:off x="2545590" y="4281651"/>
                <a:ext cx="136287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00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defRPr>
                </a:lvl1pPr>
              </a:lstStyle>
              <a:p>
                <a:r>
                  <a:rPr lang="en-US" altLang="ko-KR" dirty="0"/>
                  <a:t>&lt; 2</a:t>
                </a:r>
                <a:r>
                  <a:rPr lang="ko-KR" altLang="en-US" dirty="0"/>
                  <a:t>단계 </a:t>
                </a:r>
                <a:r>
                  <a:rPr lang="en-US" altLang="ko-KR" dirty="0"/>
                  <a:t>&gt;</a:t>
                </a:r>
              </a:p>
              <a:p>
                <a:r>
                  <a:rPr lang="ko-KR" altLang="en-US" dirty="0"/>
                  <a:t>성장기의 사슴</a:t>
                </a:r>
                <a:r>
                  <a:rPr lang="en-US" altLang="ko-KR" dirty="0"/>
                  <a:t> (</a:t>
                </a:r>
                <a:r>
                  <a:rPr lang="ko-KR" altLang="en-US" dirty="0"/>
                  <a:t>작은 뿔</a:t>
                </a:r>
                <a:r>
                  <a:rPr lang="en-US" altLang="ko-KR" dirty="0"/>
                  <a:t>)</a:t>
                </a:r>
              </a:p>
            </p:txBody>
          </p:sp>
          <p:pic>
            <p:nvPicPr>
              <p:cNvPr id="33" name="그림 32" descr="포유류, 사슴뿔, 영양, 순록이(가) 표시된 사진&#10;&#10;자동 생성된 설명">
                <a:extLst>
                  <a:ext uri="{FF2B5EF4-FFF2-40B4-BE49-F238E27FC236}">
                    <a16:creationId xmlns:a16="http://schemas.microsoft.com/office/drawing/2014/main" id="{B008A4F0-081F-6669-6079-7D744EC4F0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103" t="8007" r="27210" b="5771"/>
              <a:stretch/>
            </p:blipFill>
            <p:spPr>
              <a:xfrm>
                <a:off x="4153246" y="2240878"/>
                <a:ext cx="1191912" cy="1937550"/>
              </a:xfrm>
              <a:prstGeom prst="rect">
                <a:avLst/>
              </a:prstGeom>
            </p:spPr>
          </p:pic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E2833409-2F88-A260-CFDD-D19305733B8F}"/>
                  </a:ext>
                </a:extLst>
              </p:cNvPr>
              <p:cNvSpPr txBox="1"/>
              <p:nvPr/>
            </p:nvSpPr>
            <p:spPr>
              <a:xfrm>
                <a:off x="4179976" y="4281651"/>
                <a:ext cx="113845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00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defRPr>
                </a:lvl1pPr>
              </a:lstStyle>
              <a:p>
                <a:r>
                  <a:rPr lang="en-US" altLang="ko-KR" dirty="0"/>
                  <a:t>&lt; 3</a:t>
                </a:r>
                <a:r>
                  <a:rPr lang="ko-KR" altLang="en-US" dirty="0"/>
                  <a:t>단계</a:t>
                </a:r>
                <a:r>
                  <a:rPr lang="en-US" altLang="ko-KR" dirty="0"/>
                  <a:t>&gt;</a:t>
                </a:r>
              </a:p>
              <a:p>
                <a:r>
                  <a:rPr lang="ko-KR" altLang="en-US" dirty="0"/>
                  <a:t>성체의 사슴</a:t>
                </a:r>
                <a:r>
                  <a:rPr lang="en-US" altLang="ko-KR" dirty="0"/>
                  <a:t> (</a:t>
                </a:r>
                <a:r>
                  <a:rPr lang="ko-KR" altLang="en-US" dirty="0"/>
                  <a:t>큰 뿔</a:t>
                </a:r>
                <a:r>
                  <a:rPr lang="en-US" altLang="ko-KR" dirty="0"/>
                  <a:t>)</a:t>
                </a:r>
              </a:p>
            </p:txBody>
          </p:sp>
          <p:sp>
            <p:nvSpPr>
              <p:cNvPr id="159" name="화살표: 오른쪽 158">
                <a:extLst>
                  <a:ext uri="{FF2B5EF4-FFF2-40B4-BE49-F238E27FC236}">
                    <a16:creationId xmlns:a16="http://schemas.microsoft.com/office/drawing/2014/main" id="{70FFE191-CA06-8647-69F7-F41D97220763}"/>
                  </a:ext>
                </a:extLst>
              </p:cNvPr>
              <p:cNvSpPr/>
              <p:nvPr/>
            </p:nvSpPr>
            <p:spPr>
              <a:xfrm>
                <a:off x="2417240" y="3528268"/>
                <a:ext cx="194783" cy="150780"/>
              </a:xfrm>
              <a:prstGeom prst="rightArrow">
                <a:avLst/>
              </a:prstGeom>
              <a:solidFill>
                <a:srgbClr val="F2D57E"/>
              </a:solidFill>
              <a:ln>
                <a:solidFill>
                  <a:srgbClr val="8C1B1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화살표: 오른쪽 160">
                <a:extLst>
                  <a:ext uri="{FF2B5EF4-FFF2-40B4-BE49-F238E27FC236}">
                    <a16:creationId xmlns:a16="http://schemas.microsoft.com/office/drawing/2014/main" id="{3C6B9AE6-DD2E-CAA2-6D21-4D612E96AD04}"/>
                  </a:ext>
                </a:extLst>
              </p:cNvPr>
              <p:cNvSpPr/>
              <p:nvPr/>
            </p:nvSpPr>
            <p:spPr>
              <a:xfrm>
                <a:off x="3842030" y="3528268"/>
                <a:ext cx="194783" cy="150780"/>
              </a:xfrm>
              <a:prstGeom prst="rightArrow">
                <a:avLst/>
              </a:prstGeom>
              <a:solidFill>
                <a:srgbClr val="F2D57E"/>
              </a:solidFill>
              <a:ln>
                <a:solidFill>
                  <a:srgbClr val="8C1B1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E9368868-FBF1-44DC-B494-8855A65FD362}"/>
              </a:ext>
            </a:extLst>
          </p:cNvPr>
          <p:cNvGrpSpPr/>
          <p:nvPr/>
        </p:nvGrpSpPr>
        <p:grpSpPr>
          <a:xfrm>
            <a:off x="6609497" y="1953021"/>
            <a:ext cx="4606254" cy="3024984"/>
            <a:chOff x="6553789" y="1908964"/>
            <a:chExt cx="4606254" cy="3024984"/>
          </a:xfrm>
        </p:grpSpPr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7015B5F8-B238-F4C4-B9AC-2C9BBAA67CFA}"/>
                </a:ext>
              </a:extLst>
            </p:cNvPr>
            <p:cNvGrpSpPr/>
            <p:nvPr/>
          </p:nvGrpSpPr>
          <p:grpSpPr>
            <a:xfrm>
              <a:off x="6553789" y="1908964"/>
              <a:ext cx="4606254" cy="3024984"/>
              <a:chOff x="6553789" y="1908964"/>
              <a:chExt cx="4606254" cy="3024984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3195332F-5565-07FF-ACCA-20FC9C5843B4}"/>
                  </a:ext>
                </a:extLst>
              </p:cNvPr>
              <p:cNvSpPr/>
              <p:nvPr/>
            </p:nvSpPr>
            <p:spPr>
              <a:xfrm>
                <a:off x="6553789" y="2051511"/>
                <a:ext cx="4606254" cy="28824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57065309-2E76-59B8-5659-9E2C143DF479}"/>
                  </a:ext>
                </a:extLst>
              </p:cNvPr>
              <p:cNvGrpSpPr/>
              <p:nvPr/>
            </p:nvGrpSpPr>
            <p:grpSpPr>
              <a:xfrm>
                <a:off x="6676054" y="1908964"/>
                <a:ext cx="1285200" cy="246221"/>
                <a:chOff x="728379" y="1010408"/>
                <a:chExt cx="1285200" cy="259681"/>
              </a:xfrm>
            </p:grpSpPr>
            <p:sp>
              <p:nvSpPr>
                <p:cNvPr id="95" name="직사각형 94">
                  <a:extLst>
                    <a:ext uri="{FF2B5EF4-FFF2-40B4-BE49-F238E27FC236}">
                      <a16:creationId xmlns:a16="http://schemas.microsoft.com/office/drawing/2014/main" id="{C5795368-4C68-D730-6EE0-60BB26DADF59}"/>
                    </a:ext>
                  </a:extLst>
                </p:cNvPr>
                <p:cNvSpPr/>
                <p:nvPr/>
              </p:nvSpPr>
              <p:spPr>
                <a:xfrm>
                  <a:off x="728379" y="1017849"/>
                  <a:ext cx="1285200" cy="244800"/>
                </a:xfrm>
                <a:prstGeom prst="rect">
                  <a:avLst/>
                </a:prstGeom>
                <a:solidFill>
                  <a:srgbClr val="F2D57E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TextBox 95">
                  <a:extLst>
                    <a:ext uri="{FF2B5EF4-FFF2-40B4-BE49-F238E27FC236}">
                      <a16:creationId xmlns:a16="http://schemas.microsoft.com/office/drawing/2014/main" id="{3E012D29-631F-FCF0-7876-32F4EFB51544}"/>
                    </a:ext>
                  </a:extLst>
                </p:cNvPr>
                <p:cNvSpPr txBox="1"/>
                <p:nvPr/>
              </p:nvSpPr>
              <p:spPr>
                <a:xfrm>
                  <a:off x="814494" y="1010408"/>
                  <a:ext cx="1140056" cy="25968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캐릭터와 크기 비교</a:t>
                  </a:r>
                  <a:endPara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855DE1EB-CA26-9955-E6A5-171780FF8C7C}"/>
                </a:ext>
              </a:extLst>
            </p:cNvPr>
            <p:cNvGrpSpPr/>
            <p:nvPr/>
          </p:nvGrpSpPr>
          <p:grpSpPr>
            <a:xfrm>
              <a:off x="7181052" y="2270976"/>
              <a:ext cx="3471250" cy="2308498"/>
              <a:chOff x="7754112" y="2263377"/>
              <a:chExt cx="4566028" cy="3036562"/>
            </a:xfrm>
          </p:grpSpPr>
          <p:pic>
            <p:nvPicPr>
              <p:cNvPr id="49" name="그림 48" descr="신발류, 패션, 의류, 인간의 얼굴이(가) 표시된 사진&#10;&#10;자동 생성된 설명">
                <a:extLst>
                  <a:ext uri="{FF2B5EF4-FFF2-40B4-BE49-F238E27FC236}">
                    <a16:creationId xmlns:a16="http://schemas.microsoft.com/office/drawing/2014/main" id="{336E7DB6-AB1A-0161-1320-DB5A8A17A7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28" t="5779" r="53291" b="16294"/>
              <a:stretch/>
            </p:blipFill>
            <p:spPr>
              <a:xfrm>
                <a:off x="10787971" y="2263377"/>
                <a:ext cx="1219817" cy="3033729"/>
              </a:xfrm>
              <a:prstGeom prst="rect">
                <a:avLst/>
              </a:prstGeom>
            </p:spPr>
          </p:pic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588E8BEE-D25B-7D4F-D185-7C55744FF9F0}"/>
                  </a:ext>
                </a:extLst>
              </p:cNvPr>
              <p:cNvGrpSpPr/>
              <p:nvPr/>
            </p:nvGrpSpPr>
            <p:grpSpPr>
              <a:xfrm>
                <a:off x="7973801" y="2373104"/>
                <a:ext cx="2382587" cy="2926835"/>
                <a:chOff x="9493988" y="2303860"/>
                <a:chExt cx="2408308" cy="2958430"/>
              </a:xfrm>
            </p:grpSpPr>
            <p:pic>
              <p:nvPicPr>
                <p:cNvPr id="60" name="그림 59" descr="포유류, 사슴뿔, 영양, 순록이(가) 표시된 사진&#10;&#10;자동 생성된 설명">
                  <a:extLst>
                    <a:ext uri="{FF2B5EF4-FFF2-40B4-BE49-F238E27FC236}">
                      <a16:creationId xmlns:a16="http://schemas.microsoft.com/office/drawing/2014/main" id="{146A9E25-2EC8-87DA-C3A8-C8B217E316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0103" t="8007" r="27210" b="5771"/>
                <a:stretch/>
              </p:blipFill>
              <p:spPr>
                <a:xfrm>
                  <a:off x="10084119" y="2303860"/>
                  <a:ext cx="1818177" cy="2955596"/>
                </a:xfrm>
                <a:prstGeom prst="rect">
                  <a:avLst/>
                </a:prstGeom>
                <a:effectLst>
                  <a:glow rad="38100">
                    <a:schemeClr val="bg1"/>
                  </a:glow>
                </a:effectLst>
              </p:spPr>
            </p:pic>
            <p:pic>
              <p:nvPicPr>
                <p:cNvPr id="61" name="그림 60" descr="포유류, 사슴뿔, 영양, 순록이(가) 표시된 사진&#10;&#10;자동 생성된 설명">
                  <a:extLst>
                    <a:ext uri="{FF2B5EF4-FFF2-40B4-BE49-F238E27FC236}">
                      <a16:creationId xmlns:a16="http://schemas.microsoft.com/office/drawing/2014/main" id="{D3479B98-0656-7F4C-B0D2-A0DADFF7A5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778" t="21995" r="54242" b="5647"/>
                <a:stretch/>
              </p:blipFill>
              <p:spPr>
                <a:xfrm>
                  <a:off x="9828351" y="2738992"/>
                  <a:ext cx="1545669" cy="2520465"/>
                </a:xfrm>
                <a:prstGeom prst="rect">
                  <a:avLst/>
                </a:prstGeom>
                <a:effectLst>
                  <a:glow rad="25400">
                    <a:schemeClr val="bg1"/>
                  </a:glow>
                </a:effectLst>
              </p:spPr>
            </p:pic>
            <p:pic>
              <p:nvPicPr>
                <p:cNvPr id="62" name="그림 61" descr="포유류, 사슴뿔, 영양, 순록이(가) 표시된 사진&#10;&#10;자동 생성된 설명">
                  <a:extLst>
                    <a:ext uri="{FF2B5EF4-FFF2-40B4-BE49-F238E27FC236}">
                      <a16:creationId xmlns:a16="http://schemas.microsoft.com/office/drawing/2014/main" id="{63A15A28-1932-5E6A-E1B3-2CAC0E790F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50" t="51050" r="78204" b="5505"/>
                <a:stretch/>
              </p:blipFill>
              <p:spPr>
                <a:xfrm>
                  <a:off x="9493988" y="3446378"/>
                  <a:ext cx="1616879" cy="1815912"/>
                </a:xfrm>
                <a:prstGeom prst="rect">
                  <a:avLst/>
                </a:prstGeom>
                <a:effectLst>
                  <a:glow rad="25400">
                    <a:schemeClr val="bg1"/>
                  </a:glow>
                </a:effectLst>
              </p:spPr>
            </p:pic>
          </p:grpSp>
          <p:pic>
            <p:nvPicPr>
              <p:cNvPr id="54" name="그림 53" descr="신발류, 패션, 의류, 드레스이(가) 표시된 사진&#10;&#10;자동 생성된 설명">
                <a:extLst>
                  <a:ext uri="{FF2B5EF4-FFF2-40B4-BE49-F238E27FC236}">
                    <a16:creationId xmlns:a16="http://schemas.microsoft.com/office/drawing/2014/main" id="{8900DDFA-D478-BEA1-510B-2C2DC3ED1F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21" t="12667" r="58077" b="16222"/>
              <a:stretch/>
            </p:blipFill>
            <p:spPr>
              <a:xfrm>
                <a:off x="7873726" y="2752337"/>
                <a:ext cx="930950" cy="2546186"/>
              </a:xfrm>
              <a:prstGeom prst="rect">
                <a:avLst/>
              </a:prstGeom>
              <a:effectLst>
                <a:glow rad="38100">
                  <a:schemeClr val="bg1"/>
                </a:glow>
              </a:effectLst>
            </p:spPr>
          </p:pic>
          <p:cxnSp>
            <p:nvCxnSpPr>
              <p:cNvPr id="55" name="직선 연결선 54">
                <a:extLst>
                  <a:ext uri="{FF2B5EF4-FFF2-40B4-BE49-F238E27FC236}">
                    <a16:creationId xmlns:a16="http://schemas.microsoft.com/office/drawing/2014/main" id="{792D3852-4E07-82B7-570F-9B8D5F67D6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57007" y="2373105"/>
                <a:ext cx="2863133" cy="0"/>
              </a:xfrm>
              <a:prstGeom prst="line">
                <a:avLst/>
              </a:prstGeom>
              <a:ln w="12700">
                <a:solidFill>
                  <a:srgbClr val="EE4B3A"/>
                </a:solidFill>
                <a:prstDash val="dash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744B4471-FC53-1AEC-29C3-F597118250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4112" y="5278818"/>
                <a:ext cx="4566027" cy="0"/>
              </a:xfrm>
              <a:prstGeom prst="line">
                <a:avLst/>
              </a:prstGeom>
              <a:ln w="12700">
                <a:solidFill>
                  <a:srgbClr val="EE4B3A"/>
                </a:solidFill>
                <a:prstDash val="dash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8E96C9DB-0D23-3940-2985-8FB46D5A08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54112" y="2824209"/>
                <a:ext cx="1645920" cy="0"/>
              </a:xfrm>
              <a:prstGeom prst="line">
                <a:avLst/>
              </a:prstGeom>
              <a:ln w="12700">
                <a:solidFill>
                  <a:srgbClr val="EE4B3A"/>
                </a:solidFill>
                <a:prstDash val="dash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4914FD4F-F033-238C-577B-B5808B5A358A}"/>
                </a:ext>
              </a:extLst>
            </p:cNvPr>
            <p:cNvSpPr txBox="1"/>
            <p:nvPr/>
          </p:nvSpPr>
          <p:spPr>
            <a:xfrm>
              <a:off x="7146533" y="4610345"/>
              <a:ext cx="108234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100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defRPr>
              </a:lvl1pPr>
            </a:lstStyle>
            <a:p>
              <a:r>
                <a:rPr lang="en-US" altLang="ko-KR" dirty="0">
                  <a:effectLst/>
                </a:rPr>
                <a:t>&lt; </a:t>
              </a:r>
              <a:r>
                <a:rPr lang="ko-KR" altLang="en-US" dirty="0">
                  <a:effectLst/>
                </a:rPr>
                <a:t>스페셜리스트 </a:t>
              </a:r>
              <a:r>
                <a:rPr lang="en-US" altLang="ko-KR" dirty="0">
                  <a:effectLst/>
                </a:rPr>
                <a:t>&gt;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53C57042-DA4B-ABB0-59F4-AD8B19612E75}"/>
                </a:ext>
              </a:extLst>
            </p:cNvPr>
            <p:cNvSpPr txBox="1"/>
            <p:nvPr/>
          </p:nvSpPr>
          <p:spPr>
            <a:xfrm>
              <a:off x="6818688" y="3553640"/>
              <a:ext cx="423193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 algn="ctr">
                <a:defRPr sz="100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defRPr>
              </a:lvl1pPr>
            </a:lstStyle>
            <a:p>
              <a:r>
                <a:rPr lang="en-US" altLang="ko-KR" sz="900" dirty="0">
                  <a:effectLst/>
                </a:rPr>
                <a:t>136cm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12218358-CDE5-C64E-6D27-902395A110FA}"/>
                </a:ext>
              </a:extLst>
            </p:cNvPr>
            <p:cNvSpPr txBox="1"/>
            <p:nvPr/>
          </p:nvSpPr>
          <p:spPr>
            <a:xfrm>
              <a:off x="10515244" y="3385280"/>
              <a:ext cx="466473" cy="15388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 algn="ctr">
                <a:defRPr sz="100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defRPr>
              </a:lvl1pPr>
            </a:lstStyle>
            <a:p>
              <a:r>
                <a:rPr lang="en-US" altLang="ko-KR" dirty="0">
                  <a:effectLst/>
                </a:rPr>
                <a:t>160cm</a:t>
              </a:r>
            </a:p>
          </p:txBody>
        </p:sp>
        <p:cxnSp>
          <p:nvCxnSpPr>
            <p:cNvPr id="104" name="직선 연결선 103">
              <a:extLst>
                <a:ext uri="{FF2B5EF4-FFF2-40B4-BE49-F238E27FC236}">
                  <a16:creationId xmlns:a16="http://schemas.microsoft.com/office/drawing/2014/main" id="{A69BF898-0779-DC6F-92CE-FDA0D53C17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95631" y="2697340"/>
              <a:ext cx="0" cy="1851098"/>
            </a:xfrm>
            <a:prstGeom prst="line">
              <a:avLst/>
            </a:prstGeom>
            <a:ln w="9525">
              <a:solidFill>
                <a:schemeClr val="tx1"/>
              </a:solidFill>
              <a:headEnd type="triangle" w="sm" len="sm"/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A4B49753-CD8E-6BF2-B361-AD915D1B19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96031" y="2354394"/>
              <a:ext cx="0" cy="2194044"/>
            </a:xfrm>
            <a:prstGeom prst="line">
              <a:avLst/>
            </a:prstGeom>
            <a:ln w="9525">
              <a:solidFill>
                <a:schemeClr val="tx1"/>
              </a:solidFill>
              <a:headEnd type="triangle" w="sm" len="sm"/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0C4A8252-F43E-C1DA-F760-087E545DCB0A}"/>
                </a:ext>
              </a:extLst>
            </p:cNvPr>
            <p:cNvSpPr txBox="1"/>
            <p:nvPr/>
          </p:nvSpPr>
          <p:spPr>
            <a:xfrm>
              <a:off x="9578309" y="4610345"/>
              <a:ext cx="74571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100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defRPr>
              </a:lvl1pPr>
            </a:lstStyle>
            <a:p>
              <a:r>
                <a:rPr lang="en-US" altLang="ko-KR" dirty="0">
                  <a:effectLst/>
                </a:rPr>
                <a:t>&lt; </a:t>
              </a:r>
              <a:r>
                <a:rPr lang="ko-KR" altLang="en-US" dirty="0">
                  <a:effectLst/>
                </a:rPr>
                <a:t>마법사 </a:t>
              </a:r>
              <a:r>
                <a:rPr lang="en-US" altLang="ko-KR" dirty="0">
                  <a:effectLst/>
                </a:rPr>
                <a:t>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9715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E1404-45FC-8B90-0BCC-029B17F9E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844CDD8-9A72-730C-E3CB-906C51988F52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5CEFA7D7-CD62-8A62-1005-42E996675CA8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 err="1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아크패시브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B7CDBBAC-8F53-D7FB-1653-26826ECE3115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4FBB2E1-975F-9814-817A-218E30A254C6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42A0178-B12E-0CFF-900C-BD1F7BE6BBDD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C00DC737-D782-E033-9245-BA1FC59C786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49068C18-9ABC-BB67-2E6F-8E1E55C0DF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D8C50B6-6F8F-2E75-725F-5685A5017AD3}"/>
              </a:ext>
            </a:extLst>
          </p:cNvPr>
          <p:cNvSpPr txBox="1"/>
          <p:nvPr/>
        </p:nvSpPr>
        <p:spPr>
          <a:xfrm>
            <a:off x="1477674" y="155864"/>
            <a:ext cx="141497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(1) </a:t>
            </a: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깨달음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A27BBCCD-1D0D-F340-7908-FE26855A7335}"/>
              </a:ext>
            </a:extLst>
          </p:cNvPr>
          <p:cNvGrpSpPr/>
          <p:nvPr/>
        </p:nvGrpSpPr>
        <p:grpSpPr>
          <a:xfrm>
            <a:off x="0" y="6537851"/>
            <a:ext cx="12192000" cy="320149"/>
            <a:chOff x="0" y="6553239"/>
            <a:chExt cx="12192000" cy="320149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79EA4D3-A10A-4DA2-653E-A913A421BFBE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58F75F3-E793-6F24-12B6-1E85A1C5454F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52BB38B-CD82-D988-A850-825AE7E552FE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45F5420-3F76-15AF-197E-0392D56422C5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462E0897-2175-5E42-889B-C7CC5F87222C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9EFAFA3D-2C96-CD5A-4EEC-BEE5CC9AC08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64" name="직선 연결선 63">
                  <a:extLst>
                    <a:ext uri="{FF2B5EF4-FFF2-40B4-BE49-F238E27FC236}">
                      <a16:creationId xmlns:a16="http://schemas.microsoft.com/office/drawing/2014/main" id="{BE29B130-CB69-78A6-C1DF-6A5554A6C8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직선 연결선 70">
                  <a:extLst>
                    <a:ext uri="{FF2B5EF4-FFF2-40B4-BE49-F238E27FC236}">
                      <a16:creationId xmlns:a16="http://schemas.microsoft.com/office/drawing/2014/main" id="{3E2AEA00-BA88-4FB1-F740-39529F50EC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>
                  <a:extLst>
                    <a:ext uri="{FF2B5EF4-FFF2-40B4-BE49-F238E27FC236}">
                      <a16:creationId xmlns:a16="http://schemas.microsoft.com/office/drawing/2014/main" id="{F7CF0ED5-1CC0-F6A2-D101-44BE096A920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>
                  <a:extLst>
                    <a:ext uri="{FF2B5EF4-FFF2-40B4-BE49-F238E27FC236}">
                      <a16:creationId xmlns:a16="http://schemas.microsoft.com/office/drawing/2014/main" id="{4618F821-B852-6D11-0CAD-18BAC93286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4" name="다이아몬드 73">
                  <a:extLst>
                    <a:ext uri="{FF2B5EF4-FFF2-40B4-BE49-F238E27FC236}">
                      <a16:creationId xmlns:a16="http://schemas.microsoft.com/office/drawing/2014/main" id="{943C61D0-897B-C14C-45FC-1321EAA804CD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5" name="다이아몬드 74">
                  <a:extLst>
                    <a:ext uri="{FF2B5EF4-FFF2-40B4-BE49-F238E27FC236}">
                      <a16:creationId xmlns:a16="http://schemas.microsoft.com/office/drawing/2014/main" id="{E7E7FC64-5B75-992F-AD0B-17B1C3EF9FC0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D44FEFD4-A470-4B71-EE6B-BC48BD1A2126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47" name="그룹 46">
                  <a:extLst>
                    <a:ext uri="{FF2B5EF4-FFF2-40B4-BE49-F238E27FC236}">
                      <a16:creationId xmlns:a16="http://schemas.microsoft.com/office/drawing/2014/main" id="{B35B4C13-7C92-DCAD-70E3-BB654646F6BE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56" name="직선 연결선 55">
                    <a:extLst>
                      <a:ext uri="{FF2B5EF4-FFF2-40B4-BE49-F238E27FC236}">
                        <a16:creationId xmlns:a16="http://schemas.microsoft.com/office/drawing/2014/main" id="{CF1C5157-9433-897A-2EC7-1C075E4426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8" name="다이아몬드 57">
                    <a:extLst>
                      <a:ext uri="{FF2B5EF4-FFF2-40B4-BE49-F238E27FC236}">
                        <a16:creationId xmlns:a16="http://schemas.microsoft.com/office/drawing/2014/main" id="{139D7D17-7866-5560-503B-DB5957705F32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63" name="다이아몬드 62">
                    <a:extLst>
                      <a:ext uri="{FF2B5EF4-FFF2-40B4-BE49-F238E27FC236}">
                        <a16:creationId xmlns:a16="http://schemas.microsoft.com/office/drawing/2014/main" id="{536E3A2F-D431-875D-26FF-654872DA5615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86B17040-940D-59C9-0D5D-9F797BFA8382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51" name="직선 연결선 50">
                    <a:extLst>
                      <a:ext uri="{FF2B5EF4-FFF2-40B4-BE49-F238E27FC236}">
                        <a16:creationId xmlns:a16="http://schemas.microsoft.com/office/drawing/2014/main" id="{9BBB56BA-34D5-D0C7-AB1B-5B455167852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다이아몬드 51">
                    <a:extLst>
                      <a:ext uri="{FF2B5EF4-FFF2-40B4-BE49-F238E27FC236}">
                        <a16:creationId xmlns:a16="http://schemas.microsoft.com/office/drawing/2014/main" id="{E21C3CD2-B3C7-84D1-A43A-BD75DEB2B5BA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BDAB69B-9EDC-6D16-03C1-AC31A9CA269C}"/>
              </a:ext>
            </a:extLst>
          </p:cNvPr>
          <p:cNvSpPr txBox="1"/>
          <p:nvPr/>
        </p:nvSpPr>
        <p:spPr>
          <a:xfrm>
            <a:off x="8172443" y="1366436"/>
            <a:ext cx="221727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아이덴티티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 각인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1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 각인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2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두 직각 별 메인 스탯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두 직각의 차이점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스타일의 변화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4EE63F33-1AF3-FE64-5B79-BB4AB755E89A}"/>
              </a:ext>
            </a:extLst>
          </p:cNvPr>
          <p:cNvGrpSpPr/>
          <p:nvPr/>
        </p:nvGrpSpPr>
        <p:grpSpPr>
          <a:xfrm>
            <a:off x="3557199" y="1729115"/>
            <a:ext cx="4895624" cy="3947088"/>
            <a:chOff x="1921940" y="1168770"/>
            <a:chExt cx="2385396" cy="1923221"/>
          </a:xfrm>
        </p:grpSpPr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70D237B-17CE-130C-76A7-B63C58B19D69}"/>
                </a:ext>
              </a:extLst>
            </p:cNvPr>
            <p:cNvCxnSpPr>
              <a:cxnSpLocks/>
            </p:cNvCxnSpPr>
            <p:nvPr/>
          </p:nvCxnSpPr>
          <p:spPr>
            <a:xfrm>
              <a:off x="2781120" y="1935402"/>
              <a:ext cx="0" cy="38316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  <a:effectLst>
              <a:glow rad="25400">
                <a:schemeClr val="tx1">
                  <a:alpha val="15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03699BA-B524-0FF5-E775-CED629AD12D0}"/>
                </a:ext>
              </a:extLst>
            </p:cNvPr>
            <p:cNvCxnSpPr>
              <a:cxnSpLocks/>
            </p:cNvCxnSpPr>
            <p:nvPr/>
          </p:nvCxnSpPr>
          <p:spPr>
            <a:xfrm>
              <a:off x="2781120" y="2472742"/>
              <a:ext cx="0" cy="38316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  <a:effectLst>
              <a:glow rad="25400">
                <a:schemeClr val="tx1">
                  <a:alpha val="15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893C31C-A7DC-D982-2AA2-DD5464B8896C}"/>
                </a:ext>
              </a:extLst>
            </p:cNvPr>
            <p:cNvCxnSpPr>
              <a:cxnSpLocks/>
            </p:cNvCxnSpPr>
            <p:nvPr/>
          </p:nvCxnSpPr>
          <p:spPr>
            <a:xfrm>
              <a:off x="2781120" y="1408588"/>
              <a:ext cx="0" cy="38316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  <a:effectLst>
              <a:glow rad="25400">
                <a:schemeClr val="tx1">
                  <a:alpha val="15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그림 30" descr="원, 다채로움, 스크린샷, 빛이(가) 표시된 사진&#10;&#10;자동 생성된 설명">
              <a:extLst>
                <a:ext uri="{FF2B5EF4-FFF2-40B4-BE49-F238E27FC236}">
                  <a16:creationId xmlns:a16="http://schemas.microsoft.com/office/drawing/2014/main" id="{FFF52ABC-7E1E-60E5-B175-741397339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" t="51428" r="-14" b="26773"/>
            <a:stretch/>
          </p:blipFill>
          <p:spPr>
            <a:xfrm>
              <a:off x="2588180" y="2225492"/>
              <a:ext cx="385879" cy="338137"/>
            </a:xfrm>
            <a:prstGeom prst="rect">
              <a:avLst/>
            </a:prstGeom>
          </p:spPr>
        </p:pic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624A84B3-8E2A-1CAE-2F53-EC1C5DF16385}"/>
                </a:ext>
              </a:extLst>
            </p:cNvPr>
            <p:cNvGrpSpPr/>
            <p:nvPr/>
          </p:nvGrpSpPr>
          <p:grpSpPr>
            <a:xfrm>
              <a:off x="1921940" y="2264456"/>
              <a:ext cx="2385396" cy="260210"/>
              <a:chOff x="1655298" y="3053775"/>
              <a:chExt cx="2976795" cy="324723"/>
            </a:xfrm>
          </p:grpSpPr>
          <p:pic>
            <p:nvPicPr>
              <p:cNvPr id="35" name="그림 34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02ADD2E0-55B6-643C-80CE-34E5BB3A2B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3407081" y="3053775"/>
                <a:ext cx="349119" cy="324723"/>
              </a:xfrm>
              <a:prstGeom prst="rect">
                <a:avLst/>
              </a:prstGeom>
            </p:spPr>
          </p:pic>
          <p:pic>
            <p:nvPicPr>
              <p:cNvPr id="42" name="그림 41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2C51B996-8EC3-4004-C465-CB7669917B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1655298" y="3053775"/>
                <a:ext cx="349119" cy="324723"/>
              </a:xfrm>
              <a:prstGeom prst="rect">
                <a:avLst/>
              </a:prstGeom>
            </p:spPr>
          </p:pic>
          <p:pic>
            <p:nvPicPr>
              <p:cNvPr id="76" name="그림 75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F534CCD7-637C-2312-2448-237C19E661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4282974" y="3053775"/>
                <a:ext cx="349119" cy="324723"/>
              </a:xfrm>
              <a:prstGeom prst="rect">
                <a:avLst/>
              </a:prstGeom>
            </p:spPr>
          </p:pic>
        </p:grpSp>
        <p:pic>
          <p:nvPicPr>
            <p:cNvPr id="25" name="그림 24" descr="원, 다채로움, 스크린샷, 빛이(가) 표시된 사진&#10;&#10;자동 생성된 설명">
              <a:extLst>
                <a:ext uri="{FF2B5EF4-FFF2-40B4-BE49-F238E27FC236}">
                  <a16:creationId xmlns:a16="http://schemas.microsoft.com/office/drawing/2014/main" id="{BC7D3456-14AA-1172-98AC-08B58F31B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" t="51428" r="-14" b="26773"/>
            <a:stretch/>
          </p:blipFill>
          <p:spPr>
            <a:xfrm>
              <a:off x="2588180" y="2753854"/>
              <a:ext cx="385879" cy="338137"/>
            </a:xfrm>
            <a:prstGeom prst="rect">
              <a:avLst/>
            </a:prstGeom>
          </p:spPr>
        </p:pic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571ADBA2-D3AF-6730-A357-58B6E3AF9B43}"/>
                </a:ext>
              </a:extLst>
            </p:cNvPr>
            <p:cNvGrpSpPr/>
            <p:nvPr/>
          </p:nvGrpSpPr>
          <p:grpSpPr>
            <a:xfrm>
              <a:off x="1921940" y="2792818"/>
              <a:ext cx="2385396" cy="260210"/>
              <a:chOff x="1655298" y="3053775"/>
              <a:chExt cx="2976795" cy="324723"/>
            </a:xfrm>
          </p:grpSpPr>
          <p:pic>
            <p:nvPicPr>
              <p:cNvPr id="27" name="그림 26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39D77430-F186-4BEC-AAE4-E4B4111D3B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3407081" y="3053775"/>
                <a:ext cx="349119" cy="324723"/>
              </a:xfrm>
              <a:prstGeom prst="rect">
                <a:avLst/>
              </a:prstGeom>
            </p:spPr>
          </p:pic>
          <p:pic>
            <p:nvPicPr>
              <p:cNvPr id="28" name="그림 27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AFCCE9BF-44E9-829A-6960-3DF4DED95E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1655298" y="3053775"/>
                <a:ext cx="349119" cy="324723"/>
              </a:xfrm>
              <a:prstGeom prst="rect">
                <a:avLst/>
              </a:prstGeom>
            </p:spPr>
          </p:pic>
          <p:pic>
            <p:nvPicPr>
              <p:cNvPr id="29" name="그림 28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877F45BC-077B-197B-8AC8-E55B5C9088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4282974" y="3053775"/>
                <a:ext cx="349119" cy="324723"/>
              </a:xfrm>
              <a:prstGeom prst="rect">
                <a:avLst/>
              </a:prstGeom>
            </p:spPr>
          </p:pic>
        </p:grpSp>
        <p:pic>
          <p:nvPicPr>
            <p:cNvPr id="23" name="그림 22" descr="원, 다채로움, 스크린샷, 빛이(가) 표시된 사진&#10;&#10;자동 생성된 설명">
              <a:extLst>
                <a:ext uri="{FF2B5EF4-FFF2-40B4-BE49-F238E27FC236}">
                  <a16:creationId xmlns:a16="http://schemas.microsoft.com/office/drawing/2014/main" id="{2652A37A-B28C-4315-2285-EB62C3447B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" t="51428" r="-14" b="26773"/>
            <a:stretch/>
          </p:blipFill>
          <p:spPr>
            <a:xfrm>
              <a:off x="2588180" y="1697131"/>
              <a:ext cx="385879" cy="338137"/>
            </a:xfrm>
            <a:prstGeom prst="rect">
              <a:avLst/>
            </a:prstGeom>
          </p:spPr>
        </p:pic>
        <p:pic>
          <p:nvPicPr>
            <p:cNvPr id="24" name="그림 23" descr="원, 다채로움, 스크린샷, 빛이(가) 표시된 사진&#10;&#10;자동 생성된 설명">
              <a:extLst>
                <a:ext uri="{FF2B5EF4-FFF2-40B4-BE49-F238E27FC236}">
                  <a16:creationId xmlns:a16="http://schemas.microsoft.com/office/drawing/2014/main" id="{405A39FC-E0DF-DD73-61B4-6B409DD3A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96" t="4316" r="13668" b="78909"/>
            <a:stretch/>
          </p:blipFill>
          <p:spPr>
            <a:xfrm>
              <a:off x="3325696" y="1736095"/>
              <a:ext cx="279760" cy="260210"/>
            </a:xfrm>
            <a:prstGeom prst="rect">
              <a:avLst/>
            </a:prstGeom>
          </p:spPr>
        </p:pic>
        <p:pic>
          <p:nvPicPr>
            <p:cNvPr id="21" name="그림 20" descr="원, 다채로움, 스크린샷, 빛이(가) 표시된 사진&#10;&#10;자동 생성된 설명">
              <a:extLst>
                <a:ext uri="{FF2B5EF4-FFF2-40B4-BE49-F238E27FC236}">
                  <a16:creationId xmlns:a16="http://schemas.microsoft.com/office/drawing/2014/main" id="{AFB33C52-5BC2-B4D4-B43D-AEF531683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5" t="51428" r="-14" b="26773"/>
            <a:stretch/>
          </p:blipFill>
          <p:spPr>
            <a:xfrm>
              <a:off x="2588180" y="1168770"/>
              <a:ext cx="385879" cy="338137"/>
            </a:xfrm>
            <a:prstGeom prst="rect">
              <a:avLst/>
            </a:prstGeom>
          </p:spPr>
        </p:pic>
        <p:pic>
          <p:nvPicPr>
            <p:cNvPr id="22" name="그림 21" descr="원, 다채로움, 스크린샷, 빛이(가) 표시된 사진&#10;&#10;자동 생성된 설명">
              <a:extLst>
                <a:ext uri="{FF2B5EF4-FFF2-40B4-BE49-F238E27FC236}">
                  <a16:creationId xmlns:a16="http://schemas.microsoft.com/office/drawing/2014/main" id="{26076794-8485-A058-8F79-30F7B77E4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96" t="4316" r="13668" b="78909"/>
            <a:stretch/>
          </p:blipFill>
          <p:spPr>
            <a:xfrm>
              <a:off x="3325696" y="1207734"/>
              <a:ext cx="279760" cy="260210"/>
            </a:xfrm>
            <a:prstGeom prst="rect">
              <a:avLst/>
            </a:prstGeom>
          </p:spPr>
        </p:pic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645A3E76-98FE-FD5E-2217-2CE1086B39B1}"/>
              </a:ext>
            </a:extLst>
          </p:cNvPr>
          <p:cNvSpPr txBox="1"/>
          <p:nvPr/>
        </p:nvSpPr>
        <p:spPr>
          <a:xfrm>
            <a:off x="2621674" y="664160"/>
            <a:ext cx="1075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 err="1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화령의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 정수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C90DF60-1BF0-127B-96B7-AFA939AADE9E}"/>
              </a:ext>
            </a:extLst>
          </p:cNvPr>
          <p:cNvSpPr txBox="1"/>
          <p:nvPr/>
        </p:nvSpPr>
        <p:spPr>
          <a:xfrm>
            <a:off x="3658046" y="5650843"/>
            <a:ext cx="507542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시 현신 게이지가 자동 소모되지 않는다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현신한 상태로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z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키를 재입력하면 게이지의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50%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를 소모하며 마우스 위치에 피해를 입힌다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이후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10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 동안 적에게 주는 피해가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4/6/8%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가 증가한다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(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쿨타임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15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). 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0EFFDF3-D8DD-3ECE-3A00-1A8B09E3E565}"/>
              </a:ext>
            </a:extLst>
          </p:cNvPr>
          <p:cNvSpPr txBox="1"/>
          <p:nvPr/>
        </p:nvSpPr>
        <p:spPr>
          <a:xfrm>
            <a:off x="693646" y="1112604"/>
            <a:ext cx="221727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아이덴티티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 각인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1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 각인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2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두 직각 별 메인 스탯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두 직각의 차이점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스타일의 변화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26988B9-3B34-57A3-6355-6ABD59BF583A}"/>
              </a:ext>
            </a:extLst>
          </p:cNvPr>
          <p:cNvSpPr txBox="1"/>
          <p:nvPr/>
        </p:nvSpPr>
        <p:spPr>
          <a:xfrm>
            <a:off x="937282" y="4736013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&lt; 3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사이드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&gt;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35CC508-8E12-CE53-7BFD-72ECA16B50C8}"/>
              </a:ext>
            </a:extLst>
          </p:cNvPr>
          <p:cNvSpPr txBox="1"/>
          <p:nvPr/>
        </p:nvSpPr>
        <p:spPr>
          <a:xfrm>
            <a:off x="3658046" y="1428289"/>
            <a:ext cx="33089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게이지가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1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단계로 합쳐지고 항상 최대 단계의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소환된다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97126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3949</TotalTime>
  <Words>1124</Words>
  <Application>Microsoft Office PowerPoint</Application>
  <PresentationFormat>와이드스크린</PresentationFormat>
  <Paragraphs>253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맑은 고딕</vt:lpstr>
      <vt:lpstr>빛의 계승자 Bold</vt:lpstr>
      <vt:lpstr>페이퍼로지 5 Medium</vt:lpstr>
      <vt:lpstr>페이퍼로지 6 SemiBold</vt:lpstr>
      <vt:lpstr>페이퍼로지 7 Bold</vt:lpstr>
      <vt:lpstr>페이퍼로지 9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61</cp:revision>
  <dcterms:created xsi:type="dcterms:W3CDTF">2024-11-19T19:33:02Z</dcterms:created>
  <dcterms:modified xsi:type="dcterms:W3CDTF">2024-12-04T10:03:57Z</dcterms:modified>
</cp:coreProperties>
</file>

<file path=docProps/thumbnail.jpeg>
</file>